
<file path=[Content_Types].xml><?xml version="1.0" encoding="utf-8"?>
<Types xmlns="http://schemas.openxmlformats.org/package/2006/content-types">
  <Default ContentType="image/jpeg" Extension="jpg"/>
  <Default ContentType="application/x-fontdata" Extension="fntdata"/>
  <Default ContentType="application/xml" Extension="xml"/>
  <Default ContentType="image/png" Extension="png"/>
  <Default ContentType="application/vnd.openxmlformats-package.relationships+xml" Extension="rels"/>
  <Override ContentType="application/vnd.openxmlformats-officedocument.presentationml.notesSlide+xml" PartName="/ppt/notesSlides/notesSlide18.xml"/>
  <Override ContentType="application/vnd.openxmlformats-officedocument.presentationml.notesSlide+xml" PartName="/ppt/notesSlides/notesSlide6.xml"/>
  <Override ContentType="application/vnd.openxmlformats-officedocument.presentationml.notesSlide+xml" PartName="/ppt/notesSlides/notesSlide13.xml"/>
  <Override ContentType="application/vnd.openxmlformats-officedocument.presentationml.notesSlide+xml" PartName="/ppt/notesSlides/notesSlide1.xml"/>
  <Override ContentType="application/vnd.openxmlformats-officedocument.presentationml.notesSlide+xml" PartName="/ppt/notesSlides/notesSlide3.xml"/>
  <Override ContentType="application/vnd.openxmlformats-officedocument.presentationml.notesSlide+xml" PartName="/ppt/notesSlides/notesSlide9.xml"/>
  <Override ContentType="application/vnd.openxmlformats-officedocument.presentationml.notesSlide+xml" PartName="/ppt/notesSlides/notesSlide15.xml"/>
  <Override ContentType="application/vnd.openxmlformats-officedocument.presentationml.notesSlide+xml" PartName="/ppt/notesSlides/notesSlide7.xml"/>
  <Override ContentType="application/vnd.openxmlformats-officedocument.presentationml.notesSlide+xml" PartName="/ppt/notesSlides/notesSlide11.xml"/>
  <Override ContentType="application/vnd.openxmlformats-officedocument.presentationml.notesSlide+xml" PartName="/ppt/notesSlides/notesSlide5.xml"/>
  <Override ContentType="application/vnd.openxmlformats-officedocument.presentationml.notesSlide+xml" PartName="/ppt/notesSlides/notesSlide12.xml"/>
  <Override ContentType="application/vnd.openxmlformats-officedocument.presentationml.notesSlide+xml" PartName="/ppt/notesSlides/notesSlide20.xml"/>
  <Override ContentType="application/vnd.openxmlformats-officedocument.presentationml.notesSlide+xml" PartName="/ppt/notesSlides/notesSlide17.xml"/>
  <Override ContentType="application/vnd.openxmlformats-officedocument.presentationml.notesSlide+xml" PartName="/ppt/notesSlides/notesSlide19.xml"/>
  <Override ContentType="application/vnd.openxmlformats-officedocument.presentationml.notesSlide+xml" PartName="/ppt/notesSlides/notesSlide16.xml"/>
  <Override ContentType="application/vnd.openxmlformats-officedocument.presentationml.notesSlide+xml" PartName="/ppt/notesSlides/notesSlide8.xml"/>
  <Override ContentType="application/vnd.openxmlformats-officedocument.presentationml.notesSlide+xml" PartName="/ppt/notesSlides/notesSlide14.xml"/>
  <Override ContentType="application/vnd.openxmlformats-officedocument.presentationml.notesSlide+xml" PartName="/ppt/notesSlides/notesSlide2.xml"/>
  <Override ContentType="application/vnd.openxmlformats-officedocument.presentationml.notesSlide+xml" PartName="/ppt/notesSlides/notesSlide4.xml"/>
  <Override ContentType="application/vnd.openxmlformats-officedocument.presentationml.notesSlide+xml" PartName="/ppt/notesSlides/notesSlide10.xml"/>
  <Override ContentType="application/vnd.openxmlformats-officedocument.custom-properties+xml" PartName="/docProps/custom.xml"/>
  <Override ContentType="application/vnd.openxmlformats-officedocument.presentationml.tableStyles+xml" PartName="/ppt/tableStyles.xml"/>
  <Override ContentType="application/vnd.openxmlformats-officedocument.presentationml.slideLayout+xml" PartName="/ppt/slideLayouts/slideLayout3.xml"/>
  <Override ContentType="application/vnd.openxmlformats-officedocument.presentationml.slideLayout+xml" PartName="/ppt/slideLayouts/slideLayout4.xml"/>
  <Override ContentType="application/vnd.openxmlformats-officedocument.presentationml.slideLayout+xml" PartName="/ppt/slideLayouts/slideLayout5.xml"/>
  <Override ContentType="application/vnd.openxmlformats-officedocument.presentationml.slideLayout+xml" PartName="/ppt/slideLayouts/slideLayout2.xml"/>
  <Override ContentType="application/vnd.openxmlformats-officedocument.presentationml.slideLayout+xml" PartName="/ppt/slideLayouts/slideLayout1.xml"/>
  <Override ContentType="application/vnd.openxmlformats-officedocument.presentationml.slideLayout+xml" PartName="/ppt/slideLayouts/slideLayout7.xml"/>
  <Override ContentType="application/vnd.openxmlformats-officedocument.presentationml.slideLayout+xml" PartName="/ppt/slideLayouts/slideLayout6.xml"/>
  <Override ContentType="application/vnd.openxmlformats-officedocument.presentationml.slideLayout+xml" PartName="/ppt/slideLayouts/slideLayout8.xml"/>
  <Override ContentType="application/vnd.openxmlformats-officedocument.presentationml.slideMaster+xml" PartName="/ppt/slideMasters/slideMaster1.xml"/>
  <Override ContentType="application/binary" PartName="/ppt/metadata"/>
  <Override ContentType="application/vnd.openxmlformats-officedocument.presentationml.slide+xml" PartName="/ppt/slides/slide4.xml"/>
  <Override ContentType="application/vnd.openxmlformats-officedocument.presentationml.slide+xml" PartName="/ppt/slides/slide18.xml"/>
  <Override ContentType="application/vnd.openxmlformats-officedocument.presentationml.slide+xml" PartName="/ppt/slides/slide11.xml"/>
  <Override ContentType="application/vnd.openxmlformats-officedocument.presentationml.slide+xml" PartName="/ppt/slides/slide1.xml"/>
  <Override ContentType="application/vnd.openxmlformats-officedocument.presentationml.slide+xml" PartName="/ppt/slides/slide19.xml"/>
  <Override ContentType="application/vnd.openxmlformats-officedocument.presentationml.slide+xml" PartName="/ppt/slides/slide3.xml"/>
  <Override ContentType="application/vnd.openxmlformats-officedocument.presentationml.slide+xml" PartName="/ppt/slides/slide9.xml"/>
  <Override ContentType="application/vnd.openxmlformats-officedocument.presentationml.slide+xml" PartName="/ppt/slides/slide13.xml"/>
  <Override ContentType="application/vnd.openxmlformats-officedocument.presentationml.slide+xml" PartName="/ppt/slides/slide5.xml"/>
  <Override ContentType="application/vnd.openxmlformats-officedocument.presentationml.slide+xml" PartName="/ppt/slides/slide7.xml"/>
  <Override ContentType="application/vnd.openxmlformats-officedocument.presentationml.slide+xml" PartName="/ppt/slides/slide15.xml"/>
  <Override ContentType="application/vnd.openxmlformats-officedocument.presentationml.slide+xml" PartName="/ppt/slides/slide12.xml"/>
  <Override ContentType="application/vnd.openxmlformats-officedocument.presentationml.slide+xml" PartName="/ppt/slides/slide17.xml"/>
  <Override ContentType="application/vnd.openxmlformats-officedocument.presentationml.slide+xml" PartName="/ppt/slides/slide20.xml"/>
  <Override ContentType="application/vnd.openxmlformats-officedocument.presentationml.slide+xml" PartName="/ppt/slides/slide10.xml"/>
  <Override ContentType="application/vnd.openxmlformats-officedocument.presentationml.slide+xml" PartName="/ppt/slides/slide2.xml"/>
  <Override ContentType="application/vnd.openxmlformats-officedocument.presentationml.slide+xml" PartName="/ppt/slides/slide6.xml"/>
  <Override ContentType="application/vnd.openxmlformats-officedocument.presentationml.slide+xml" PartName="/ppt/slides/slide16.xml"/>
  <Override ContentType="application/vnd.openxmlformats-officedocument.presentationml.slide+xml" PartName="/ppt/slides/slide8.xml"/>
  <Override ContentType="application/vnd.openxmlformats-officedocument.presentationml.slide+xml" PartName="/ppt/slides/slide14.xml"/>
  <Override ContentType="application/vnd.openxmlformats-officedocument.presentationml.notesMaster+xml" PartName="/ppt/notesMasters/notesMaster1.xml"/>
  <Override ContentType="application/vnd.openxmlformats-package.core-properties+xml" PartName="/docProps/core.xml"/>
  <Override ContentType="application/vnd.openxmlformats-officedocument.presentationml.presentation.main+xml" PartName="/ppt/presentation.xml"/>
  <Override ContentType="application/vnd.openxmlformats-officedocument.presentationml.presProps+xml" PartName="/ppt/presProps.xml"/>
  <Override ContentType="application/vnd.openxmlformats-officedocument.theme+xml" PartName="/ppt/theme/theme1.xml"/>
  <Override ContentType="application/vnd.openxmlformats-officedocument.theme+xml" PartName="/ppt/theme/theme2.xml"/>
</Types>
</file>

<file path=_rels/.rels><?xml version="1.0" encoding="UTF-8" standalone="yes"?><Relationships xmlns="http://schemas.openxmlformats.org/package/2006/relationships"><Relationship Id="rId1" Type="http://schemas.openxmlformats.org/officeDocument/2006/relationships/custom-properties" Target="docProps/custom.xml"/><Relationship Id="rId2" Type="http://schemas.openxmlformats.org/package/2006/relationships/metadata/core-properties" Target="docProps/core.xml"/><Relationship Id="rId3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autoCompressPictures="0" embedTrueTypeFonts="1" strictFirstAndLastChars="0" saveSubsetFonts="1">
  <p:sldMasterIdLst>
    <p:sldMasterId id="2147483648" r:id="rId4"/>
  </p:sldMasterIdLst>
  <p:notesMasterIdLst>
    <p:notesMasterId r:id="rId5"/>
  </p:notesMasterIdLst>
  <p:sldIdLst>
    <p:sldId id="256" r:id="rId6"/>
    <p:sldId id="257" r:id="rId7"/>
    <p:sldId id="258" r:id="rId8"/>
    <p:sldId id="259" r:id="rId9"/>
    <p:sldId id="260" r:id="rId10"/>
    <p:sldId id="261" r:id="rId11"/>
    <p:sldId id="262" r:id="rId12"/>
    <p:sldId id="263" r:id="rId13"/>
    <p:sldId id="264" r:id="rId14"/>
    <p:sldId id="265" r:id="rId15"/>
    <p:sldId id="266" r:id="rId16"/>
    <p:sldId id="267" r:id="rId17"/>
    <p:sldId id="268" r:id="rId18"/>
    <p:sldId id="269" r:id="rId19"/>
    <p:sldId id="270" r:id="rId20"/>
    <p:sldId id="271" r:id="rId21"/>
    <p:sldId id="272" r:id="rId22"/>
    <p:sldId id="273" r:id="rId23"/>
    <p:sldId id="274" r:id="rId24"/>
    <p:sldId id="275" r:id="rId25"/>
  </p:sldIdLst>
  <p:sldSz cy="6858000" cx="12192000"/>
  <p:notesSz cx="6858000" cy="9144000"/>
  <p:embeddedFontLst>
    <p:embeddedFont>
      <p:font typeface="Roboto"/>
      <p:regular r:id="rId26"/>
      <p:bold r:id="rId27"/>
      <p:italic r:id="rId28"/>
      <p:boldItalic r:id="rId29"/>
    </p:embeddedFont>
    <p:embeddedFont>
      <p:font typeface="Tahoma"/>
      <p:regular r:id="rId30"/>
      <p:bold r:id="rId31"/>
    </p:embeddedFont>
    <p:embeddedFont>
      <p:font typeface="Quattrocento Sans"/>
      <p:regular r:id="rId32"/>
      <p:bold r:id="rId33"/>
      <p:italic r:id="rId34"/>
      <p:boldItalic r:id="rId35"/>
    </p:embeddedFont>
    <p:embeddedFont>
      <p:font typeface="Helvetica Neue"/>
      <p:regular r:id="rId36"/>
      <p:bold r:id="rId37"/>
      <p:italic r:id="rId38"/>
      <p:boldItalic r:id="rId39"/>
    </p:embeddedFont>
    <p:embeddedFont>
      <p:font typeface="Roboto Mono"/>
      <p:regular r:id="rId40"/>
      <p:bold r:id="rId41"/>
      <p:italic r:id="rId42"/>
      <p:boldItalic r:id="rId43"/>
    </p:embeddedFont>
  </p:embeddedFontLst>
  <p:defaultText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GoogleSlidesCustomDataVersion2">
      <go:slidesCustomData xmlns:go="http://customooxmlschemas.google.com/" r:id="rId44" roundtripDataSignature="AMtx7mhPTfWT807LfJE16dGB43cemV/vlA==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/>
</file>

<file path=ppt/tableStyles.xml><?xml version="1.0" encoding="utf-8"?>
<a:tblStyleLst xmlns:a="http://schemas.openxmlformats.org/drawingml/2006/main" xmlns:r="http://schemas.openxmlformats.org/officeDocument/2006/relationships" def="{F0EF1F95-6B4D-424D-A427-418F43BC73ED}">
  <a:tblStyle styleId="{F0EF1F95-6B4D-424D-A427-418F43BC73ED}" styleName="Table_0">
    <a:wholeTbl>
      <a:tcTxStyle>
        <a:font>
          <a:latin typeface="Arial"/>
          <a:ea typeface="Arial"/>
          <a:cs typeface="Arial"/>
        </a:font>
        <a:srgbClr val="000000"/>
      </a:tcTxStyle>
    </a:wholeTbl>
    <a:band1H>
      <a:tcTxStyle/>
    </a:band1H>
    <a:band2H>
      <a:tcTxStyle/>
    </a:band2H>
    <a:band1V>
      <a:tcTxStyle/>
    </a:band1V>
    <a:band2V>
      <a:tcTxStyle/>
    </a:band2V>
    <a:lastCol>
      <a:tcTxStyle/>
    </a:lastCol>
    <a:firstCol>
      <a:tcTxStyle/>
    </a:firstCol>
    <a:lastRow>
      <a:tcTxStyle/>
    </a:lastRow>
    <a:seCell>
      <a:tcTxStyle/>
    </a:seCell>
    <a:swCell>
      <a:tcTxStyle/>
    </a:swCell>
    <a:firstRow>
      <a:tcTxStyle/>
    </a:firstRow>
    <a:neCell>
      <a:tcTxStyle/>
    </a:neCell>
    <a:nwCell>
      <a:tcTxStyle/>
    </a:nwCell>
  </a:tblStyle>
</a:tblStyleLst>
</file>

<file path=ppt/_rels/presentation.xml.rels><?xml version="1.0" encoding="UTF-8" standalone="yes"?><Relationships xmlns="http://schemas.openxmlformats.org/package/2006/relationships"><Relationship Id="rId40" Type="http://schemas.openxmlformats.org/officeDocument/2006/relationships/font" Target="fonts/RobotoMono-regular.fntdata"/><Relationship Id="rId20" Type="http://schemas.openxmlformats.org/officeDocument/2006/relationships/slide" Target="slides/slide15.xml"/><Relationship Id="rId42" Type="http://schemas.openxmlformats.org/officeDocument/2006/relationships/font" Target="fonts/RobotoMono-italic.fntdata"/><Relationship Id="rId41" Type="http://schemas.openxmlformats.org/officeDocument/2006/relationships/font" Target="fonts/RobotoMono-bold.fntdata"/><Relationship Id="rId22" Type="http://schemas.openxmlformats.org/officeDocument/2006/relationships/slide" Target="slides/slide17.xml"/><Relationship Id="rId44" Type="http://customschemas.google.com/relationships/presentationmetadata" Target="metadata"/><Relationship Id="rId21" Type="http://schemas.openxmlformats.org/officeDocument/2006/relationships/slide" Target="slides/slide16.xml"/><Relationship Id="rId43" Type="http://schemas.openxmlformats.org/officeDocument/2006/relationships/font" Target="fonts/RobotoMono-boldItalic.fntdata"/><Relationship Id="rId24" Type="http://schemas.openxmlformats.org/officeDocument/2006/relationships/slide" Target="slides/slide19.xml"/><Relationship Id="rId23" Type="http://schemas.openxmlformats.org/officeDocument/2006/relationships/slide" Target="slides/slide18.xml"/><Relationship Id="rId1" Type="http://schemas.openxmlformats.org/officeDocument/2006/relationships/theme" Target="theme/theme1.xml"/><Relationship Id="rId2" Type="http://schemas.openxmlformats.org/officeDocument/2006/relationships/presProps" Target="presProps.xml"/><Relationship Id="rId3" Type="http://schemas.openxmlformats.org/officeDocument/2006/relationships/tableStyles" Target="tableStyle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4.xml"/><Relationship Id="rId26" Type="http://schemas.openxmlformats.org/officeDocument/2006/relationships/font" Target="fonts/Roboto-regular.fntdata"/><Relationship Id="rId25" Type="http://schemas.openxmlformats.org/officeDocument/2006/relationships/slide" Target="slides/slide20.xml"/><Relationship Id="rId28" Type="http://schemas.openxmlformats.org/officeDocument/2006/relationships/font" Target="fonts/Roboto-italic.fntdata"/><Relationship Id="rId27" Type="http://schemas.openxmlformats.org/officeDocument/2006/relationships/font" Target="fonts/Roboto-bold.fntdata"/><Relationship Id="rId5" Type="http://schemas.openxmlformats.org/officeDocument/2006/relationships/notesMaster" Target="notesMasters/notesMaster1.xml"/><Relationship Id="rId6" Type="http://schemas.openxmlformats.org/officeDocument/2006/relationships/slide" Target="slides/slide1.xml"/><Relationship Id="rId29" Type="http://schemas.openxmlformats.org/officeDocument/2006/relationships/font" Target="fonts/Roboto-boldItalic.fntdata"/><Relationship Id="rId7" Type="http://schemas.openxmlformats.org/officeDocument/2006/relationships/slide" Target="slides/slide2.xml"/><Relationship Id="rId8" Type="http://schemas.openxmlformats.org/officeDocument/2006/relationships/slide" Target="slides/slide3.xml"/><Relationship Id="rId31" Type="http://schemas.openxmlformats.org/officeDocument/2006/relationships/font" Target="fonts/Tahoma-bold.fntdata"/><Relationship Id="rId30" Type="http://schemas.openxmlformats.org/officeDocument/2006/relationships/font" Target="fonts/Tahoma-regular.fntdata"/><Relationship Id="rId11" Type="http://schemas.openxmlformats.org/officeDocument/2006/relationships/slide" Target="slides/slide6.xml"/><Relationship Id="rId33" Type="http://schemas.openxmlformats.org/officeDocument/2006/relationships/font" Target="fonts/QuattrocentoSans-bold.fntdata"/><Relationship Id="rId10" Type="http://schemas.openxmlformats.org/officeDocument/2006/relationships/slide" Target="slides/slide5.xml"/><Relationship Id="rId32" Type="http://schemas.openxmlformats.org/officeDocument/2006/relationships/font" Target="fonts/QuattrocentoSans-regular.fntdata"/><Relationship Id="rId13" Type="http://schemas.openxmlformats.org/officeDocument/2006/relationships/slide" Target="slides/slide8.xml"/><Relationship Id="rId35" Type="http://schemas.openxmlformats.org/officeDocument/2006/relationships/font" Target="fonts/QuattrocentoSans-boldItalic.fntdata"/><Relationship Id="rId12" Type="http://schemas.openxmlformats.org/officeDocument/2006/relationships/slide" Target="slides/slide7.xml"/><Relationship Id="rId34" Type="http://schemas.openxmlformats.org/officeDocument/2006/relationships/font" Target="fonts/QuattrocentoSans-italic.fntdata"/><Relationship Id="rId15" Type="http://schemas.openxmlformats.org/officeDocument/2006/relationships/slide" Target="slides/slide10.xml"/><Relationship Id="rId37" Type="http://schemas.openxmlformats.org/officeDocument/2006/relationships/font" Target="fonts/HelveticaNeue-bold.fntdata"/><Relationship Id="rId14" Type="http://schemas.openxmlformats.org/officeDocument/2006/relationships/slide" Target="slides/slide9.xml"/><Relationship Id="rId36" Type="http://schemas.openxmlformats.org/officeDocument/2006/relationships/font" Target="fonts/HelveticaNeue-regular.fntdata"/><Relationship Id="rId17" Type="http://schemas.openxmlformats.org/officeDocument/2006/relationships/slide" Target="slides/slide12.xml"/><Relationship Id="rId39" Type="http://schemas.openxmlformats.org/officeDocument/2006/relationships/font" Target="fonts/HelveticaNeue-boldItalic.fntdata"/><Relationship Id="rId16" Type="http://schemas.openxmlformats.org/officeDocument/2006/relationships/slide" Target="slides/slide11.xml"/><Relationship Id="rId38" Type="http://schemas.openxmlformats.org/officeDocument/2006/relationships/font" Target="fonts/HelveticaNeue-italic.fntdata"/><Relationship Id="rId19" Type="http://schemas.openxmlformats.org/officeDocument/2006/relationships/slide" Target="slides/slide14.xml"/><Relationship Id="rId18" Type="http://schemas.openxmlformats.org/officeDocument/2006/relationships/slide" Target="slides/slide13.xml"/></Relationships>
</file>

<file path=ppt/media/image1.png>
</file>

<file path=ppt/media/image10.png>
</file>

<file path=ppt/media/image11.png>
</file>

<file path=ppt/media/image12.jpg>
</file>

<file path=ppt/media/image13.png>
</file>

<file path=ppt/media/image14.png>
</file>

<file path=ppt/media/image15.png>
</file>

<file path=ppt/media/image16.png>
</file>

<file path=ppt/media/image17.png>
</file>

<file path=ppt/media/image2.png>
</file>

<file path=ppt/media/image3.png>
</file>

<file path=ppt/media/image4.jpg>
</file>

<file path=ppt/media/image5.png>
</file>

<file path=ppt/media/image6.png>
</file>

<file path=ppt/media/image7.png>
</file>

<file path=ppt/media/image8.jpg>
</file>

<file path=ppt/media/image9.jpg>
</file>

<file path=ppt/notesMasters/_rels/notesMaster1.xml.rels><?xml version="1.0" encoding="UTF-8" standalone="yes"?>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chemeClr val="lt1"/>
        </a:solidFill>
      </p:bgPr>
    </p:bg>
    <p:spTree>
      <p:nvGrpSpPr>
        <p:cNvPr id="2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4" name="Google Shape;4;n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>
            <a:lvl1pPr indent="-228600" lvl="0" marL="457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indent="-228600" lvl="1" marL="914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indent="-228600" lvl="2" marL="1371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indent="-228600" lvl="3" marL="1828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indent="-228600" lvl="4" marL="22860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indent="-228600" lvl="5" marL="27432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indent="-228600" lvl="6" marL="32004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indent="-228600" lvl="7" marL="36576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indent="-228600" lvl="8" marL="4114800" marR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Arial"/>
              <a:buNone/>
              <a:defRPr b="0" i="0" sz="12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/>
        </p:txBody>
      </p:sp>
    </p:spTree>
  </p:cSld>
  <p:clrMap accent1="accent1" accent2="accent2" accent3="accent3" accent4="accent4" accent5="accent5" accent6="accent6" bg1="lt1" bg2="dk2" tx1="dk1" tx2="lt2" folHlink="folHlink" hlink="hlink"/>
  <p:notesStyle>
    <a:defPPr lvl="0" marR="0" rtl="0" algn="l">
      <a:lnSpc>
        <a:spcPct val="100000"/>
      </a:lnSpc>
      <a:spcBef>
        <a:spcPts val="0"/>
      </a:spcBef>
      <a:spcAft>
        <a:spcPts val="0"/>
      </a:spcAft>
    </a:defPPr>
    <a:lvl1pPr lvl="0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1pPr>
    <a:lvl2pPr lvl="1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2pPr>
    <a:lvl3pPr lvl="2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3pPr>
    <a:lvl4pPr lvl="3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4pPr>
    <a:lvl5pPr lvl="4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5pPr>
    <a:lvl6pPr lvl="5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6pPr>
    <a:lvl7pPr lvl="6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7pPr>
    <a:lvl8pPr lvl="7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8pPr>
    <a:lvl9pPr lvl="8" marR="0" rtl="0" algn="l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b="0" i="0" sz="1400" u="none" cap="none" strike="noStrik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<Relationships xmlns="http://schemas.openxmlformats.org/package/2006/relationships"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44" name="Shape 4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Google Shape;45;p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46" name="Google Shape;46;p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7b39e8275f_1_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13" name="Google Shape;113;g37b39e8275f_1_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19" name="Shape 11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0" name="Google Shape;120;g37b1f185bb7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1" name="Google Shape;121;g37b1f185bb7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25" name="Shape 1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6" name="Google Shape;126;g374c5355815_0_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27" name="Google Shape;127;g374c5355815_0_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1" name="Shape 1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2" name="Google Shape;132;g37b39e8275f_1_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33" name="Google Shape;133;g37b39e8275f_1_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39" name="Shape 13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0" name="Google Shape;140;g37b39e8275f_1_2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41" name="Google Shape;141;g37b39e8275f_1_2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47" name="Shape 1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8" name="Google Shape;148;p14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49" name="Google Shape;149;p14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50" name="Google Shape;150;p14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57" name="Shape 15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8" name="Google Shape;158;p1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59" name="Google Shape;159;p1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200"/>
              <a:buFont typeface="Calibri"/>
              <a:buNone/>
            </a:pPr>
            <a:r>
              <a:rPr lang="en-US"/>
              <a:t>Tối đa 5 thành viên</a:t>
            </a:r>
            <a:endParaRPr/>
          </a:p>
        </p:txBody>
      </p:sp>
      <p:sp>
        <p:nvSpPr>
          <p:cNvPr id="160" name="Google Shape;160;p1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74" name="Shape 1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5" name="Google Shape;175;p1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176" name="Google Shape;176;p1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77" name="Google Shape;177;p16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3" name="Shape 1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4" name="Google Shape;184;p17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85" name="Google Shape;185;p17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89" name="Shape 18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0" name="Google Shape;190;p18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cap="flat" cmpd="sng" w="9525">
            <a:solidFill>
              <a:srgbClr val="000000"/>
            </a:solidFill>
            <a:prstDash val="solid"/>
            <a:miter lim="800000"/>
            <a:headEnd len="sm" w="sm" type="none"/>
            <a:tailEnd len="sm" w="sm" type="none"/>
          </a:ln>
        </p:spPr>
      </p:sp>
      <p:sp>
        <p:nvSpPr>
          <p:cNvPr id="191" name="Google Shape;191;p18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92" name="Google Shape;192;p18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Calibri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1" name="Shape 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2" name="Google Shape;52;p2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53" name="Google Shape;53;p2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99" name="Shape 19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19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201" name="Google Shape;201;p19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58" name="Shape 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9" name="Google Shape;59;p3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60" name="Google Shape;60;p3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61" name="Google Shape;61;p3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69" name="Shape 6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0" name="Google Shape;70;p5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  <p:sp>
        <p:nvSpPr>
          <p:cNvPr id="71" name="Google Shape;71;p5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72" name="Google Shape;72;p5:notes"/>
          <p:cNvSpPr txBox="1"/>
          <p:nvPr>
            <p:ph idx="12" type="sldNum"/>
          </p:nvPr>
        </p:nvSpPr>
        <p:spPr>
          <a:xfrm>
            <a:off x="0" y="0"/>
            <a:ext cx="3000000" cy="300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fld id="{00000000-1234-1234-1234-123412341234}" type="slidenum">
              <a:rPr b="0" i="0" lang="en-US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rPr>
              <a:t>‹#›</a:t>
            </a:fld>
            <a:endParaRPr b="0" i="0" sz="1800" u="none" cap="none" strike="noStrike">
              <a:solidFill>
                <a:srgbClr val="000000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79" name="Shape 7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0" name="Google Shape;80;p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1" name="Google Shape;81;p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85" name="Shape 8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6" name="Google Shape;86;g374c5355815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87" name="Google Shape;87;g374c5355815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1" name="Shape 9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2" name="Google Shape;92;g374c5355815_0_6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3" name="Google Shape;93;g374c5355815_0_6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97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g37b1f185bb7_0_0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99" name="Google Shape;99;g37b1f185bb7_0_0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showMasterPhAnim="0" showMasterSp="0">
  <p:cSld>
    <p:spTree>
      <p:nvGrpSpPr>
        <p:cNvPr id="103" name="Shape 10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4" name="Google Shape;104;p11:notes"/>
          <p:cNvSpPr txBox="1"/>
          <p:nvPr>
            <p:ph idx="1" type="body"/>
          </p:nvPr>
        </p:nvSpPr>
        <p:spPr>
          <a:xfrm>
            <a:off x="914400" y="4343400"/>
            <a:ext cx="5029200" cy="4114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SzPts val="1400"/>
              <a:buNone/>
            </a:pPr>
            <a:r>
              <a:t/>
            </a:r>
            <a:endParaRPr/>
          </a:p>
        </p:txBody>
      </p:sp>
      <p:sp>
        <p:nvSpPr>
          <p:cNvPr id="105" name="Google Shape;105;p11:notes"/>
          <p:cNvSpPr/>
          <p:nvPr>
            <p:ph idx="2" type="sldImg"/>
          </p:nvPr>
        </p:nvSpPr>
        <p:spPr>
          <a:xfrm>
            <a:off x="1143000" y="685800"/>
            <a:ext cx="4572000" cy="3429000"/>
          </a:xfrm>
          <a:custGeom>
            <a:rect b="b" l="l" r="r" t="t"/>
            <a:pathLst>
              <a:path extrusionOk="0" h="120000" w="12000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>
            <a:noFill/>
          </a:ln>
        </p:spPr>
      </p:sp>
    </p:spTree>
  </p:cSld>
  <p:clrMapOvr>
    <a:masterClrMapping/>
  </p:clrMapOvr>
</p:notes>
</file>

<file path=ppt/slideLayouts/_rels/slideLayout1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5.png"/><Relationship Id="rId3" Type="http://schemas.openxmlformats.org/officeDocument/2006/relationships/image" Target="../media/image2.png"/></Relationships>
</file>

<file path=ppt/slideLayouts/_rels/slideLayout2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Relationship Id="rId2" Type="http://schemas.openxmlformats.org/officeDocument/2006/relationships/image" Target="../media/image10.png"/></Relationships>
</file>

<file path=ppt/slideLayouts/_rels/slideLayout8.xml.rels><?xml version="1.0" encoding="UTF-8" standalone="yes"?>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Slide" type="title">
  <p:cSld name="TITLE">
    <p:spTree>
      <p:nvGrpSpPr>
        <p:cNvPr id="9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" name="Google Shape;10;p21"/>
          <p:cNvGrpSpPr/>
          <p:nvPr/>
        </p:nvGrpSpPr>
        <p:grpSpPr>
          <a:xfrm>
            <a:off x="2" y="5984125"/>
            <a:ext cx="12204703" cy="873893"/>
            <a:chOff x="0" y="0"/>
            <a:chExt cx="12204701" cy="873891"/>
          </a:xfrm>
        </p:grpSpPr>
        <p:sp>
          <p:nvSpPr>
            <p:cNvPr id="11" name="Google Shape;11;p21"/>
            <p:cNvSpPr/>
            <p:nvPr/>
          </p:nvSpPr>
          <p:spPr>
            <a:xfrm>
              <a:off x="0" y="466"/>
              <a:ext cx="12204701" cy="873425"/>
            </a:xfrm>
            <a:prstGeom prst="rect">
              <a:avLst/>
            </a:prstGeom>
            <a:solidFill>
              <a:srgbClr val="D7D7D7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2" name="Google Shape;12;p21"/>
            <p:cNvSpPr/>
            <p:nvPr/>
          </p:nvSpPr>
          <p:spPr>
            <a:xfrm>
              <a:off x="7355840" y="0"/>
              <a:ext cx="4292593" cy="873890"/>
            </a:xfrm>
            <a:custGeom>
              <a:rect b="b" l="l" r="r" t="t"/>
              <a:pathLst>
                <a:path extrusionOk="0" h="21600" w="21600">
                  <a:moveTo>
                    <a:pt x="0" y="21600"/>
                  </a:moveTo>
                  <a:lnTo>
                    <a:pt x="2367" y="0"/>
                  </a:lnTo>
                  <a:lnTo>
                    <a:pt x="21600" y="0"/>
                  </a:lnTo>
                  <a:lnTo>
                    <a:pt x="19233" y="21600"/>
                  </a:lnTo>
                  <a:close/>
                </a:path>
              </a:pathLst>
            </a:custGeom>
            <a:solidFill>
              <a:srgbClr val="F2F2F2"/>
            </a:solidFill>
            <a:ln>
              <a:noFill/>
            </a:ln>
          </p:spPr>
          <p:txBody>
            <a:bodyPr anchorCtr="0" anchor="ctr" bIns="45700" lIns="45700" spcFirstLastPara="1" rIns="45700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FFFFFF"/>
                </a:buClr>
                <a:buSzPts val="1800"/>
                <a:buFont typeface="Calibri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3" name="Google Shape;13;p21"/>
          <p:cNvSpPr txBox="1"/>
          <p:nvPr>
            <p:ph type="title"/>
          </p:nvPr>
        </p:nvSpPr>
        <p:spPr>
          <a:xfrm>
            <a:off x="406400" y="980440"/>
            <a:ext cx="11379200" cy="1468968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4000"/>
              <a:buFont typeface="Tahoma"/>
              <a:buNone/>
              <a:defRPr sz="40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14" name="Google Shape;14;p21"/>
          <p:cNvSpPr txBox="1"/>
          <p:nvPr>
            <p:ph idx="1" type="body"/>
          </p:nvPr>
        </p:nvSpPr>
        <p:spPr>
          <a:xfrm>
            <a:off x="7932573" y="6201547"/>
            <a:ext cx="3139130" cy="554000"/>
          </a:xfrm>
          <a:prstGeom prst="rect">
            <a:avLst/>
          </a:prstGeom>
          <a:noFill/>
          <a:ln>
            <a:noFill/>
          </a:ln>
        </p:spPr>
        <p:txBody>
          <a:bodyPr anchorCtr="0" anchor="t" bIns="0" lIns="0" spcFirstLastPara="1" rIns="0" wrap="square" tIns="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1pPr>
            <a:lvl2pPr indent="-228600" lvl="1" marL="9144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2pPr>
            <a:lvl3pPr indent="-228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3pPr>
            <a:lvl4pPr indent="-228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4pPr>
            <a:lvl5pPr indent="-228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1800"/>
              <a:buFont typeface="Tahoma"/>
              <a:buNone/>
              <a:defRPr sz="1800">
                <a:solidFill>
                  <a:srgbClr val="888888"/>
                </a:solidFill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15" name="Google Shape;15;p21"/>
          <p:cNvSpPr txBox="1"/>
          <p:nvPr>
            <p:ph idx="12" type="sldNum"/>
          </p:nvPr>
        </p:nvSpPr>
        <p:spPr>
          <a:xfrm>
            <a:off x="11631356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ct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pic>
        <p:nvPicPr>
          <p:cNvPr id="16" name="Google Shape;16;p21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6748780" y="410845"/>
            <a:ext cx="5180330" cy="5180330"/>
          </a:xfrm>
          <a:prstGeom prst="rect">
            <a:avLst/>
          </a:prstGeom>
          <a:noFill/>
          <a:ln>
            <a:noFill/>
          </a:ln>
        </p:spPr>
      </p:pic>
      <p:pic>
        <p:nvPicPr>
          <p:cNvPr id="17" name="Google Shape;17;p21" title="2020-FPTPolytechic.png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406400" y="6060125"/>
            <a:ext cx="1650226" cy="7219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tx">
  <p:cSld name="TITLE_AND_BODY">
    <p:spTree>
      <p:nvGrpSpPr>
        <p:cNvPr id="18" name="Shape 1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Google Shape;19;p22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0" name="Google Shape;20;p22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2_Title and Content">
  <p:cSld name="2_Title and Content">
    <p:spTree>
      <p:nvGrpSpPr>
        <p:cNvPr id="2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23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3" name="Google Shape;23;p23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and Content">
  <p:cSld name="1_Title and Content">
    <p:spTree>
      <p:nvGrpSpPr>
        <p:cNvPr id="24" name="Shape 2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Google Shape;25;p25"/>
          <p:cNvSpPr txBox="1"/>
          <p:nvPr>
            <p:ph type="title"/>
          </p:nvPr>
        </p:nvSpPr>
        <p:spPr>
          <a:xfrm>
            <a:off x="2336800" y="198438"/>
            <a:ext cx="9448800" cy="487362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lv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400"/>
              <a:buFont typeface="Quattrocento Sans"/>
              <a:buNone/>
              <a:defRPr b="0" i="0" sz="2400">
                <a:solidFill>
                  <a:schemeClr val="lt1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26" name="Google Shape;26;p25"/>
          <p:cNvSpPr txBox="1"/>
          <p:nvPr>
            <p:ph idx="1" type="body"/>
          </p:nvPr>
        </p:nvSpPr>
        <p:spPr>
          <a:xfrm>
            <a:off x="1727200" y="1066800"/>
            <a:ext cx="10363200" cy="457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1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  <p:sp>
        <p:nvSpPr>
          <p:cNvPr id="27" name="Google Shape;27;p25"/>
          <p:cNvSpPr txBox="1"/>
          <p:nvPr>
            <p:ph idx="2" type="body"/>
          </p:nvPr>
        </p:nvSpPr>
        <p:spPr>
          <a:xfrm>
            <a:off x="6604000" y="1828800"/>
            <a:ext cx="5384800" cy="27432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228600" lvl="0" marL="457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Quattrocento Sans"/>
              <a:buNone/>
              <a:defRPr b="0" sz="2400">
                <a:latin typeface="Quattrocento Sans"/>
                <a:ea typeface="Quattrocento Sans"/>
                <a:cs typeface="Quattrocento Sans"/>
                <a:sym typeface="Quattrocento Sans"/>
              </a:defRPr>
            </a:lvl1pPr>
            <a:lvl2pPr indent="-228600" lvl="1" marL="9144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None/>
              <a:defRPr sz="1600">
                <a:latin typeface="Roboto"/>
                <a:ea typeface="Roboto"/>
                <a:cs typeface="Roboto"/>
                <a:sym typeface="Roboto"/>
              </a:defRPr>
            </a:lvl2pPr>
            <a:lvl3pPr indent="-330200" lvl="2" marL="13716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•"/>
              <a:defRPr sz="1600">
                <a:latin typeface="Roboto"/>
                <a:ea typeface="Roboto"/>
                <a:cs typeface="Roboto"/>
                <a:sym typeface="Roboto"/>
              </a:defRPr>
            </a:lvl3pPr>
            <a:lvl4pPr indent="-330200" lvl="3" marL="18288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Courier New"/>
              <a:buChar char="o"/>
              <a:defRPr sz="1600">
                <a:latin typeface="Roboto"/>
                <a:ea typeface="Roboto"/>
                <a:cs typeface="Roboto"/>
                <a:sym typeface="Roboto"/>
              </a:defRPr>
            </a:lvl4pPr>
            <a:lvl5pPr indent="-330200" lvl="4" marL="2286000" algn="just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600"/>
              <a:buFont typeface="Roboto"/>
              <a:buChar char="»"/>
              <a:defRPr sz="1600">
                <a:latin typeface="Roboto"/>
                <a:ea typeface="Roboto"/>
                <a:cs typeface="Roboto"/>
                <a:sym typeface="Roboto"/>
              </a:defRPr>
            </a:lvl5pPr>
            <a:lvl6pPr indent="-342900" lvl="5" marL="27432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1800"/>
              <a:buChar char="•"/>
              <a:defRPr/>
            </a:lvl9pPr>
          </a:lstStyle>
          <a:p/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 0">
  <p:cSld name="Title and Content 0">
    <p:spTree>
      <p:nvGrpSpPr>
        <p:cNvPr id="28" name="Shape 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Google Shape;29;p24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sp>
        <p:nvSpPr>
          <p:cNvPr id="30" name="Google Shape;30;p24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1_Title Slide">
  <p:cSld name="1_Title Slide">
    <p:spTree>
      <p:nvGrpSpPr>
        <p:cNvPr id="31" name="Shape 3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Google Shape;32;p26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Demo Layout">
  <p:cSld name="Demo Layout">
    <p:spTree>
      <p:nvGrpSpPr>
        <p:cNvPr id="33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27"/>
          <p:cNvSpPr txBox="1"/>
          <p:nvPr>
            <p:ph type="title"/>
          </p:nvPr>
        </p:nvSpPr>
        <p:spPr>
          <a:xfrm>
            <a:off x="711200" y="3581400"/>
            <a:ext cx="10972800" cy="11430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2800"/>
              <a:buFont typeface="Tahoma"/>
              <a:buNone/>
              <a:defRPr sz="2800"/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None/>
              <a:defRPr/>
            </a:lvl9pPr>
          </a:lstStyle>
          <a:p/>
        </p:txBody>
      </p:sp>
      <p:pic>
        <p:nvPicPr>
          <p:cNvPr descr="Picture 2" id="35" name="Google Shape;35;p27"/>
          <p:cNvPicPr preferRelativeResize="0"/>
          <p:nvPr/>
        </p:nvPicPr>
        <p:blipFill rotWithShape="1">
          <a:blip r:embed="rId2">
            <a:alphaModFix/>
          </a:blip>
          <a:srcRect b="0" l="0" r="0" t="0"/>
          <a:stretch/>
        </p:blipFill>
        <p:spPr>
          <a:xfrm>
            <a:off x="1727200" y="1295400"/>
            <a:ext cx="8546253" cy="2133600"/>
          </a:xfrm>
          <a:prstGeom prst="rect">
            <a:avLst/>
          </a:prstGeom>
          <a:noFill/>
          <a:ln>
            <a:noFill/>
          </a:ln>
        </p:spPr>
      </p:pic>
      <p:sp>
        <p:nvSpPr>
          <p:cNvPr id="36" name="Google Shape;36;p27"/>
          <p:cNvSpPr txBox="1"/>
          <p:nvPr>
            <p:ph idx="12" type="sldNum"/>
          </p:nvPr>
        </p:nvSpPr>
        <p:spPr>
          <a:xfrm>
            <a:off x="8463946" y="6224224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 matchingName="Title and Content" type="obj">
  <p:cSld name="OBJECT">
    <p:spTree>
      <p:nvGrpSpPr>
        <p:cNvPr id="37" name="Shape 3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8" name="Google Shape;38;p28"/>
          <p:cNvSpPr txBox="1"/>
          <p:nvPr>
            <p:ph type="title"/>
          </p:nvPr>
        </p:nvSpPr>
        <p:spPr>
          <a:xfrm>
            <a:off x="328699" y="177803"/>
            <a:ext cx="11482301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3200"/>
              <a:buFont typeface="Quattrocento Sans"/>
              <a:buNone/>
              <a:defRPr sz="3200" cap="none">
                <a:solidFill>
                  <a:schemeClr val="dk2"/>
                </a:solidFill>
              </a:defRPr>
            </a:lvl1pPr>
            <a:lvl2pPr lvl="1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2pPr>
            <a:lvl3pPr lvl="2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3pPr>
            <a:lvl4pPr lvl="3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4pPr>
            <a:lvl5pPr lvl="4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5pPr>
            <a:lvl6pPr lvl="5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6pPr>
            <a:lvl7pPr lvl="6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7pPr>
            <a:lvl8pPr lvl="7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8pPr>
            <a:lvl9pPr lvl="8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400"/>
              <a:buFont typeface="Quattrocento Sans"/>
              <a:buNone/>
              <a:defRPr/>
            </a:lvl9pPr>
          </a:lstStyle>
          <a:p/>
        </p:txBody>
      </p:sp>
      <p:sp>
        <p:nvSpPr>
          <p:cNvPr id="39" name="Google Shape;39;p28"/>
          <p:cNvSpPr txBox="1"/>
          <p:nvPr>
            <p:ph idx="1" type="body"/>
          </p:nvPr>
        </p:nvSpPr>
        <p:spPr>
          <a:xfrm>
            <a:off x="328699" y="889000"/>
            <a:ext cx="11482301" cy="50800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>
            <a:lvl1pPr indent="-406400" lvl="0" marL="45720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chemeClr val="dk2"/>
              </a:buClr>
              <a:buSzPts val="2800"/>
              <a:buFont typeface="Tahoma"/>
              <a:buChar char="▪"/>
              <a:defRPr sz="2800">
                <a:solidFill>
                  <a:srgbClr val="3F3F3F"/>
                </a:solidFill>
              </a:defRPr>
            </a:lvl1pPr>
            <a:lvl2pPr indent="-381000" lvl="1" marL="914400" algn="l">
              <a:lnSpc>
                <a:spcPct val="100000"/>
              </a:lnSpc>
              <a:spcBef>
                <a:spcPts val="48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Tahoma"/>
              <a:buChar char="•"/>
              <a:defRPr sz="2400"/>
            </a:lvl2pPr>
            <a:lvl3pPr indent="-355600" lvl="2" marL="13716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2"/>
              </a:buClr>
              <a:buSzPts val="2000"/>
              <a:buFont typeface="Tahoma"/>
              <a:buChar char="•"/>
              <a:defRPr sz="2000"/>
            </a:lvl3pPr>
            <a:lvl4pPr indent="-355600" lvl="3" marL="18288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–"/>
              <a:defRPr sz="2000"/>
            </a:lvl4pPr>
            <a:lvl5pPr indent="-355600" lvl="4" marL="2286000" algn="l">
              <a:lnSpc>
                <a:spcPct val="100000"/>
              </a:lnSpc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Tahoma"/>
              <a:buChar char="»"/>
              <a:defRPr sz="2000"/>
            </a:lvl5pPr>
            <a:lvl6pPr indent="-342900" lvl="5" marL="27432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6pPr>
            <a:lvl7pPr indent="-342900" lvl="6" marL="32004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7pPr>
            <a:lvl8pPr indent="-342900" lvl="7" marL="36576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8pPr>
            <a:lvl9pPr indent="-342900" lvl="8" marL="4114800" algn="l">
              <a:lnSpc>
                <a:spcPct val="100000"/>
              </a:lnSpc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Font typeface="Quattrocento Sans"/>
              <a:buChar char="•"/>
              <a:defRPr/>
            </a:lvl9pPr>
          </a:lstStyle>
          <a:p/>
        </p:txBody>
      </p:sp>
      <p:sp>
        <p:nvSpPr>
          <p:cNvPr id="40" name="Google Shape;40;p28"/>
          <p:cNvSpPr txBox="1"/>
          <p:nvPr>
            <p:ph idx="10" type="dt"/>
          </p:nvPr>
        </p:nvSpPr>
        <p:spPr>
          <a:xfrm>
            <a:off x="609600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1" name="Google Shape;41;p28"/>
          <p:cNvSpPr txBox="1"/>
          <p:nvPr>
            <p:ph idx="11" type="ftr"/>
          </p:nvPr>
        </p:nvSpPr>
        <p:spPr>
          <a:xfrm>
            <a:off x="4165601" y="6356355"/>
            <a:ext cx="3860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lv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400"/>
              <a:buFont typeface="Helvetica Neue"/>
              <a:buNone/>
              <a:def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defRPr>
            </a:lvl9pPr>
          </a:lstStyle>
          <a:p/>
        </p:txBody>
      </p:sp>
      <p:sp>
        <p:nvSpPr>
          <p:cNvPr id="42" name="Google Shape;42;p28"/>
          <p:cNvSpPr txBox="1"/>
          <p:nvPr>
            <p:ph idx="12" type="sldNum"/>
          </p:nvPr>
        </p:nvSpPr>
        <p:spPr>
          <a:xfrm>
            <a:off x="8737603" y="6356355"/>
            <a:ext cx="2844800" cy="366183"/>
          </a:xfrm>
          <a:prstGeom prst="rect">
            <a:avLst/>
          </a:prstGeom>
          <a:noFill/>
          <a:ln>
            <a:noFill/>
          </a:ln>
        </p:spPr>
        <p:txBody>
          <a:bodyPr anchorCtr="0" anchor="ctr" bIns="60925" lIns="121875" spcFirstLastPara="1" rIns="121875" wrap="square" tIns="60925">
            <a:noAutofit/>
          </a:bodyPr>
          <a:lstStyle>
            <a:lvl1pPr indent="0" lvl="0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600"/>
              <a:buFont typeface="Arial"/>
              <a:buNone/>
              <a:defRPr b="0" i="0" sz="16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  <p:cxnSp>
        <p:nvCxnSpPr>
          <p:cNvPr id="43" name="Google Shape;43;p28"/>
          <p:cNvCxnSpPr/>
          <p:nvPr/>
        </p:nvCxnSpPr>
        <p:spPr>
          <a:xfrm>
            <a:off x="328699" y="838200"/>
            <a:ext cx="11482301" cy="0"/>
          </a:xfrm>
          <a:prstGeom prst="straightConnector1">
            <a:avLst/>
          </a:prstGeom>
          <a:noFill/>
          <a:ln cap="flat" cmpd="sng" w="38100">
            <a:solidFill>
              <a:schemeClr val="dk2"/>
            </a:solidFill>
            <a:prstDash val="solid"/>
            <a:round/>
            <a:headEnd len="sm" w="sm" type="none"/>
            <a:tailEnd len="sm" w="sm" type="none"/>
          </a:ln>
        </p:spPr>
      </p:cxnSp>
    </p:spTree>
  </p:cSld>
  <p:clrMapOvr>
    <a:masterClrMapping/>
  </p:clrMapOvr>
  <p:transition spd="slow">
    <p:wipe dir="r"/>
  </p:transition>
</p:sldLayout>
</file>

<file path=ppt/slideMasters/_rels/slideMaster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9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/Relationships>
</file>

<file path=ppt/slideMasters/slideMaster1.xml><?xml version="1.0" encoding="utf-8"?>
<p:sldMaster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bg>
      <p:bgPr>
        <a:solidFill>
          <a:srgbClr val="FFFFFF"/>
        </a:solidFill>
      </p:bgPr>
    </p:bg>
    <p:spTree>
      <p:nvGrpSpPr>
        <p:cNvPr id="5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20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>
            <a:lvl1pPr lv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  <a:defRPr b="0" i="0" sz="32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lvl="1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2pPr>
            <a:lvl3pPr lvl="2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3pPr>
            <a:lvl4pPr lvl="3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4pPr>
            <a:lvl5pPr lvl="4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5pPr>
            <a:lvl6pPr lvl="5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lvl="6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lvl="7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lvl="8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Quattrocento Sans"/>
              <a:buNone/>
              <a:defRPr b="1" i="0" sz="3200" u="none" cap="none" strike="noStrike">
                <a:solidFill>
                  <a:schemeClr val="accent3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7" name="Google Shape;7;p20"/>
          <p:cNvSpPr txBox="1"/>
          <p:nvPr>
            <p:ph idx="1" type="body"/>
          </p:nvPr>
        </p:nvSpPr>
        <p:spPr>
          <a:xfrm>
            <a:off x="6805083" y="2438400"/>
            <a:ext cx="4775201" cy="441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>
            <a:lvl1pPr indent="-381000" lvl="0" marL="457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▪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1pPr>
            <a:lvl2pPr indent="-381000" lvl="1" marL="914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2pPr>
            <a:lvl3pPr indent="-381000" lvl="2" marL="1371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•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3pPr>
            <a:lvl4pPr indent="-381000" lvl="3" marL="1828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–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4pPr>
            <a:lvl5pPr indent="-381000" lvl="4" marL="22860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Char char="»"/>
              <a:defRPr b="0" i="0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defRPr>
            </a:lvl5pPr>
            <a:lvl6pPr indent="-381000" lvl="5" marL="27432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6pPr>
            <a:lvl7pPr indent="-381000" lvl="6" marL="32004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7pPr>
            <a:lvl8pPr indent="-381000" lvl="7" marL="36576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8pPr>
            <a:lvl9pPr indent="-381000" lvl="8" marL="4114800" marR="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Quattrocento Sans"/>
              <a:buChar char="•"/>
              <a:defRPr b="0" i="0" sz="2400" u="none" cap="none" strike="noStrike">
                <a:solidFill>
                  <a:srgbClr val="007A62"/>
                </a:solidFill>
                <a:latin typeface="Quattrocento Sans"/>
                <a:ea typeface="Quattrocento Sans"/>
                <a:cs typeface="Quattrocento Sans"/>
                <a:sym typeface="Quattrocento Sans"/>
              </a:defRPr>
            </a:lvl9pPr>
          </a:lstStyle>
          <a:p/>
        </p:txBody>
      </p:sp>
      <p:sp>
        <p:nvSpPr>
          <p:cNvPr id="8" name="Google Shape;8;p20"/>
          <p:cNvSpPr txBox="1"/>
          <p:nvPr>
            <p:ph idx="12" type="sldNum"/>
          </p:nvPr>
        </p:nvSpPr>
        <p:spPr>
          <a:xfrm>
            <a:off x="11308748" y="6407339"/>
            <a:ext cx="273654" cy="26425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>
            <a:lvl1pPr indent="0" lvl="0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1pPr>
            <a:lvl2pPr indent="0" lvl="1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2pPr>
            <a:lvl3pPr indent="0" lvl="2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3pPr>
            <a:lvl4pPr indent="0" lvl="3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4pPr>
            <a:lvl5pPr indent="0" lvl="4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5pPr>
            <a:lvl6pPr indent="0" lvl="5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6pPr>
            <a:lvl7pPr indent="0" lvl="6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7pPr>
            <a:lvl8pPr indent="0" lvl="7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8pPr>
            <a:lvl9pPr indent="0" lvl="8" marL="0" marR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888888"/>
              </a:buClr>
              <a:buSzPts val="1200"/>
              <a:buFont typeface="Arial"/>
              <a:buNone/>
              <a:defRPr b="0" i="0" sz="1200" u="none" cap="none" strike="noStrike">
                <a:solidFill>
                  <a:srgbClr val="888888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indent="0" lvl="0" marL="0" rtl="0" algn="r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‹#›</a:t>
            </a:fld>
            <a:endParaRPr/>
          </a:p>
        </p:txBody>
      </p:sp>
    </p:spTree>
  </p:cSld>
  <p:clrMap accent1="accent1" accent2="accent2" accent3="accent3" accent4="accent4" accent5="accent5" accent6="accent6" bg1="lt1" bg2="dk2" tx1="dk1" tx2="lt2" folHlink="folHlink" hlink="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</p:sldLayoutIdLst>
  <p:hf dt="0" ftr="0" hdr="0" sldNum="0"/>
  <p:txStyles>
    <p:title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lvl="0" marR="0" rtl="0" algn="l">
        <a:lnSpc>
          <a:spcPct val="100000"/>
        </a:lnSpc>
        <a:spcBef>
          <a:spcPts val="0"/>
        </a:spcBef>
        <a:spcAft>
          <a:spcPts val="0"/>
        </a:spcAft>
      </a:defPPr>
      <a:lvl1pPr lvl="0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lvl="1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lvl="2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lvl="3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lvl="4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lvl="5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lvl="6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lvl="7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lvl="8" marR="0" rtl="0" algn="l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b="0" i="0" sz="1400" u="none" cap="none" strike="noStrik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notesSlide" Target="../notesSlides/notesSlide1.xml"/><Relationship Id="rId3" Type="http://schemas.openxmlformats.org/officeDocument/2006/relationships/image" Target="../media/image1.png"/></Relationships>
</file>

<file path=ppt/slides/_rels/slide1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0.xml"/><Relationship Id="rId3" Type="http://schemas.openxmlformats.org/officeDocument/2006/relationships/image" Target="../media/image17.png"/></Relationships>
</file>

<file path=ppt/slides/_rels/slide11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1.xml"/><Relationship Id="rId3" Type="http://schemas.openxmlformats.org/officeDocument/2006/relationships/image" Target="../media/image15.png"/></Relationships>
</file>

<file path=ppt/slides/_rels/slide1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2.xml"/><Relationship Id="rId3" Type="http://schemas.openxmlformats.org/officeDocument/2006/relationships/image" Target="../media/image16.png"/></Relationships>
</file>

<file path=ppt/slides/_rels/slide1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3.xml"/><Relationship Id="rId3" Type="http://schemas.openxmlformats.org/officeDocument/2006/relationships/image" Target="../media/image17.png"/></Relationships>
</file>

<file path=ppt/slides/_rels/slide1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4.xml"/><Relationship Id="rId3" Type="http://schemas.openxmlformats.org/officeDocument/2006/relationships/image" Target="../media/image17.png"/></Relationships>
</file>

<file path=ppt/slides/_rels/slide1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5.xml"/><Relationship Id="rId3" Type="http://schemas.openxmlformats.org/officeDocument/2006/relationships/image" Target="../media/image4.jpg"/></Relationships>
</file>

<file path=ppt/slides/_rels/slide1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6.xml"/><Relationship Id="rId3" Type="http://schemas.openxmlformats.org/officeDocument/2006/relationships/image" Target="../media/image9.jpg"/><Relationship Id="rId4" Type="http://schemas.openxmlformats.org/officeDocument/2006/relationships/image" Target="../media/image8.jpg"/><Relationship Id="rId5" Type="http://schemas.openxmlformats.org/officeDocument/2006/relationships/image" Target="../media/image12.jpg"/></Relationships>
</file>

<file path=ppt/slides/_rels/slide1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17.xml"/><Relationship Id="rId3" Type="http://schemas.openxmlformats.org/officeDocument/2006/relationships/image" Target="../media/image4.jpg"/></Relationships>
</file>

<file path=ppt/slides/_rels/slide1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18.xml"/></Relationships>
</file>

<file path=ppt/slides/_rels/slide1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4.xml"/><Relationship Id="rId2" Type="http://schemas.openxmlformats.org/officeDocument/2006/relationships/notesSlide" Target="../notesSlides/notesSlide19.xml"/><Relationship Id="rId3" Type="http://schemas.openxmlformats.org/officeDocument/2006/relationships/image" Target="../media/image6.png"/></Relationships>
</file>

<file path=ppt/slides/_rels/slide2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.xml"/><Relationship Id="rId3" Type="http://schemas.openxmlformats.org/officeDocument/2006/relationships/image" Target="../media/image17.png"/></Relationships>
</file>

<file path=ppt/slides/_rels/slide20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20.xml"/><Relationship Id="rId3" Type="http://schemas.openxmlformats.org/officeDocument/2006/relationships/image" Target="../media/image7.png"/></Relationships>
</file>

<file path=ppt/slides/_rels/slide3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3.xml"/><Relationship Id="rId3" Type="http://schemas.openxmlformats.org/officeDocument/2006/relationships/image" Target="../media/image3.png"/></Relationships>
</file>

<file path=ppt/slides/_rels/slide4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3.xml"/><Relationship Id="rId2" Type="http://schemas.openxmlformats.org/officeDocument/2006/relationships/notesSlide" Target="../notesSlides/notesSlide4.xml"/><Relationship Id="rId3" Type="http://schemas.openxmlformats.org/officeDocument/2006/relationships/image" Target="../media/image4.jpg"/></Relationships>
</file>

<file path=ppt/slides/_rels/slide5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5.xml"/><Relationship Id="rId3" Type="http://schemas.openxmlformats.org/officeDocument/2006/relationships/image" Target="../media/image11.png"/></Relationships>
</file>

<file path=ppt/slides/_rels/slide6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6.xml"/><Relationship Id="rId3" Type="http://schemas.openxmlformats.org/officeDocument/2006/relationships/image" Target="../media/image13.png"/></Relationships>
</file>

<file path=ppt/slides/_rels/slide7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7.xml"/></Relationships>
</file>

<file path=ppt/slides/_rels/slide8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8.xml"/><Relationship Id="rId3" Type="http://schemas.openxmlformats.org/officeDocument/2006/relationships/image" Target="../media/image14.png"/></Relationships>
</file>

<file path=ppt/slides/_rels/slide9.xml.rels><?xml version="1.0" encoding="UTF-8" standalone="yes"?>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notesSlide" Target="../notesSlides/notesSlide9.xml"/><Relationship Id="rId3" Type="http://schemas.openxmlformats.org/officeDocument/2006/relationships/image" Target="../media/image17.png"/></Relationships>
</file>

<file path=ppt/slides/slide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47" name="Shape 4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8" name="Google Shape;48;p1"/>
          <p:cNvSpPr txBox="1"/>
          <p:nvPr>
            <p:ph type="title"/>
          </p:nvPr>
        </p:nvSpPr>
        <p:spPr>
          <a:xfrm>
            <a:off x="406400" y="1513840"/>
            <a:ext cx="11379300" cy="14691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285D23"/>
              </a:buClr>
              <a:buSzPts val="2800"/>
              <a:buFont typeface="Tahoma"/>
              <a:buNone/>
            </a:pP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Bài </a:t>
            </a:r>
            <a:r>
              <a:rPr b="1" lang="en-US" sz="2800">
                <a:solidFill>
                  <a:srgbClr val="285D23"/>
                </a:solidFill>
              </a:rPr>
              <a:t>4</a:t>
            </a:r>
            <a: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  <a:t> - Phần </a:t>
            </a:r>
            <a:r>
              <a:rPr b="1" lang="en-US" sz="2800">
                <a:solidFill>
                  <a:srgbClr val="285D23"/>
                </a:solidFill>
              </a:rPr>
              <a:t>1</a:t>
            </a:r>
            <a:br>
              <a:rPr b="1" i="0" lang="en-US" sz="2800" u="none" cap="none" strike="noStrike">
                <a:solidFill>
                  <a:srgbClr val="285D23"/>
                </a:solidFill>
                <a:latin typeface="Tahoma"/>
                <a:ea typeface="Tahoma"/>
                <a:cs typeface="Tahoma"/>
                <a:sym typeface="Tahoma"/>
              </a:rPr>
            </a:br>
            <a:r>
              <a:rPr b="1" lang="en-US" sz="3400">
                <a:solidFill>
                  <a:srgbClr val="285D23"/>
                </a:solidFill>
              </a:rPr>
              <a:t>OOP trong JavaScript</a:t>
            </a:r>
            <a:endParaRPr b="1" sz="3400">
              <a:solidFill>
                <a:srgbClr val="285D23"/>
              </a:solidFill>
            </a:endParaRPr>
          </a:p>
        </p:txBody>
      </p:sp>
      <p:pic>
        <p:nvPicPr>
          <p:cNvPr descr="Picture 1" id="49" name="Google Shape;49;p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381000" y="390418"/>
            <a:ext cx="2286000" cy="1000023"/>
          </a:xfrm>
          <a:prstGeom prst="rect">
            <a:avLst/>
          </a:prstGeom>
          <a:noFill/>
          <a:ln>
            <a:noFill/>
          </a:ln>
        </p:spPr>
      </p:pic>
      <p:sp>
        <p:nvSpPr>
          <p:cNvPr id="50" name="Google Shape;50;p1"/>
          <p:cNvSpPr txBox="1"/>
          <p:nvPr/>
        </p:nvSpPr>
        <p:spPr>
          <a:xfrm>
            <a:off x="4079875" y="6013450"/>
            <a:ext cx="11297920" cy="922655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1800"/>
              <a:buFont typeface="Tahoma"/>
              <a:buNone/>
            </a:pP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Bài </a:t>
            </a:r>
            <a:r>
              <a:rPr b="1" lang="en-US" sz="1800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4</a:t>
            </a:r>
            <a:r>
              <a:rPr b="1" i="0" lang="en-US" sz="1800" u="none" cap="none" strike="noStrike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: </a:t>
            </a:r>
            <a:r>
              <a:rPr b="1" lang="en-US" sz="1800">
                <a:solidFill>
                  <a:schemeClr val="accent3"/>
                </a:solidFill>
                <a:latin typeface="Tahoma"/>
                <a:ea typeface="Tahoma"/>
                <a:cs typeface="Tahoma"/>
                <a:sym typeface="Tahoma"/>
              </a:rPr>
              <a:t>OOP</a:t>
            </a:r>
            <a:endParaRPr b="1" i="0" sz="1800" u="none" cap="none" strike="noStrike">
              <a:solidFill>
                <a:schemeClr val="accent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14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g37b39e8275f_1_18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3730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16" name="Google Shape;116;g37b39e8275f_1_18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2</a:t>
            </a:r>
            <a:endParaRPr/>
          </a:p>
        </p:txBody>
      </p:sp>
      <p:pic>
        <p:nvPicPr>
          <p:cNvPr descr="Picture 3" id="117" name="Google Shape;117;g37b39e8275f_1_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8" name="Google Shape;118;g37b39e8275f_1_18"/>
          <p:cNvSpPr txBox="1"/>
          <p:nvPr/>
        </p:nvSpPr>
        <p:spPr>
          <a:xfrm>
            <a:off x="489525" y="1574050"/>
            <a:ext cx="8099400" cy="50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5141"/>
                </a:solidFill>
              </a:rPr>
              <a:t>Bài tập vận dụng:</a:t>
            </a:r>
            <a:endParaRPr b="1" i="0" sz="2800" u="none" cap="none" strike="noStrike">
              <a:solidFill>
                <a:srgbClr val="005141"/>
              </a:solidFill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Char char="▪"/>
            </a:pPr>
            <a:r>
              <a:rPr lang="en-US" sz="2800">
                <a:solidFill>
                  <a:srgbClr val="005141"/>
                </a:solidFill>
              </a:rPr>
              <a:t>Tạo class </a:t>
            </a:r>
            <a:r>
              <a:rPr b="1" lang="en-US" sz="2800">
                <a:solidFill>
                  <a:srgbClr val="005141"/>
                </a:solidFill>
              </a:rPr>
              <a:t>Blog </a:t>
            </a:r>
            <a:r>
              <a:rPr lang="en-US" sz="2800">
                <a:solidFill>
                  <a:srgbClr val="005141"/>
                </a:solidFill>
              </a:rPr>
              <a:t>với các thuộc tính: </a:t>
            </a:r>
            <a:endParaRPr sz="2800">
              <a:solidFill>
                <a:srgbClr val="005141"/>
              </a:solidFill>
            </a:endParaRPr>
          </a:p>
          <a:p>
            <a:pPr indent="-4064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141"/>
              </a:buClr>
              <a:buSzPts val="2800"/>
              <a:buChar char="○"/>
            </a:pPr>
            <a:r>
              <a:rPr lang="en-US" sz="2800">
                <a:solidFill>
                  <a:srgbClr val="005141"/>
                </a:solidFill>
              </a:rPr>
              <a:t>id (số được phát sinh ngẫu nhiên) </a:t>
            </a:r>
            <a:endParaRPr sz="2800">
              <a:solidFill>
                <a:srgbClr val="005141"/>
              </a:solidFill>
            </a:endParaRPr>
          </a:p>
          <a:p>
            <a:pPr indent="-4064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141"/>
              </a:buClr>
              <a:buSzPts val="2800"/>
              <a:buChar char="○"/>
            </a:pPr>
            <a:r>
              <a:rPr lang="en-US" sz="2800">
                <a:solidFill>
                  <a:srgbClr val="005141"/>
                </a:solidFill>
              </a:rPr>
              <a:t>title</a:t>
            </a:r>
            <a:endParaRPr sz="2800">
              <a:solidFill>
                <a:srgbClr val="005141"/>
              </a:solidFill>
            </a:endParaRPr>
          </a:p>
          <a:p>
            <a:pPr indent="-4064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141"/>
              </a:buClr>
              <a:buSzPts val="2800"/>
              <a:buChar char="○"/>
            </a:pPr>
            <a:r>
              <a:rPr lang="en-US" sz="2800">
                <a:solidFill>
                  <a:srgbClr val="005141"/>
                </a:solidFill>
              </a:rPr>
              <a:t>description</a:t>
            </a:r>
            <a:endParaRPr sz="2800">
              <a:solidFill>
                <a:srgbClr val="005141"/>
              </a:solidFill>
            </a:endParaRPr>
          </a:p>
          <a:p>
            <a:pPr indent="-4064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141"/>
              </a:buClr>
              <a:buSzPts val="2800"/>
              <a:buChar char="○"/>
            </a:pPr>
            <a:r>
              <a:rPr lang="en-US" sz="2800">
                <a:solidFill>
                  <a:srgbClr val="005141"/>
                </a:solidFill>
              </a:rPr>
              <a:t>image</a:t>
            </a:r>
            <a:endParaRPr sz="2800">
              <a:solidFill>
                <a:srgbClr val="005141"/>
              </a:solidFill>
            </a:endParaRPr>
          </a:p>
          <a:p>
            <a:pPr indent="-4064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141"/>
              </a:buClr>
              <a:buSzPts val="2800"/>
              <a:buChar char="○"/>
            </a:pPr>
            <a:r>
              <a:rPr lang="en-US" sz="2800">
                <a:solidFill>
                  <a:srgbClr val="005141"/>
                </a:solidFill>
              </a:rPr>
              <a:t>noView (số lượt xem, mặc định là 0)</a:t>
            </a:r>
            <a:endParaRPr sz="2800">
              <a:solidFill>
                <a:srgbClr val="005141"/>
              </a:solidFill>
            </a:endParaRPr>
          </a:p>
          <a:p>
            <a:pPr indent="-4064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141"/>
              </a:buClr>
              <a:buSzPts val="2800"/>
              <a:buChar char="○"/>
            </a:pPr>
            <a:r>
              <a:rPr lang="en-US" sz="2800">
                <a:solidFill>
                  <a:srgbClr val="005141"/>
                </a:solidFill>
              </a:rPr>
              <a:t>noLike (số lượt thích, mặc định là 0)</a:t>
            </a:r>
            <a:endParaRPr sz="2800">
              <a:solidFill>
                <a:srgbClr val="005141"/>
              </a:solidFill>
            </a:endParaRPr>
          </a:p>
          <a:p>
            <a:pPr indent="-406400" lvl="0" marL="457200" rtl="0" algn="just"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Char char="▪"/>
            </a:pPr>
            <a:r>
              <a:rPr lang="en-US" sz="2800">
                <a:solidFill>
                  <a:srgbClr val="005141"/>
                </a:solidFill>
              </a:rPr>
              <a:t>Tạo object từ class trên và bổ sung các thông tin cho object đã tạo.</a:t>
            </a:r>
            <a:endParaRPr sz="2800">
              <a:solidFill>
                <a:srgbClr val="005141"/>
              </a:solidFill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Char char="▪"/>
            </a:pPr>
            <a:r>
              <a:rPr lang="en-US" sz="2800">
                <a:solidFill>
                  <a:srgbClr val="005141"/>
                </a:solidFill>
              </a:rPr>
              <a:t>Viết hàm render() danh sách các Blog</a:t>
            </a:r>
            <a:endParaRPr sz="2800">
              <a:solidFill>
                <a:srgbClr val="005141"/>
              </a:solidFill>
            </a:endParaRPr>
          </a:p>
        </p:txBody>
      </p:sp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2" name="Shape 12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3" name="Google Shape;123;g37b1f185bb7_0_6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Working with Constructor Methods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24" name="Google Shape;124;g37b1f185bb7_0_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2665600" y="1063803"/>
            <a:ext cx="6454412" cy="5684548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28" name="Shape 1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9" name="Google Shape;129;g374c5355815_0_15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Fields &amp; Properties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30" name="Google Shape;130;g374c5355815_0_15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19071" y="1021053"/>
            <a:ext cx="9553859" cy="568454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34" name="Shape 13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5" name="Google Shape;135;g37b39e8275f_1_11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3730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36" name="Google Shape;136;g37b39e8275f_1_11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3</a:t>
            </a:r>
            <a:endParaRPr/>
          </a:p>
        </p:txBody>
      </p:sp>
      <p:pic>
        <p:nvPicPr>
          <p:cNvPr descr="Picture 3" id="137" name="Google Shape;137;g37b39e8275f_1_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38" name="Google Shape;138;g37b39e8275f_1_11"/>
          <p:cNvSpPr txBox="1"/>
          <p:nvPr/>
        </p:nvSpPr>
        <p:spPr>
          <a:xfrm>
            <a:off x="489525" y="1574050"/>
            <a:ext cx="8099400" cy="41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5141"/>
                </a:solidFill>
              </a:rPr>
              <a:t>Bài tập vận dụng:</a:t>
            </a:r>
            <a:endParaRPr b="1" i="0" sz="2800" u="none" cap="none" strike="noStrike">
              <a:solidFill>
                <a:srgbClr val="005141"/>
              </a:solidFill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Char char="▪"/>
            </a:pPr>
            <a:r>
              <a:rPr lang="en-US" sz="2800">
                <a:solidFill>
                  <a:srgbClr val="005141"/>
                </a:solidFill>
              </a:rPr>
              <a:t>Sửa lại </a:t>
            </a:r>
            <a:r>
              <a:rPr lang="en-US" sz="2800">
                <a:solidFill>
                  <a:srgbClr val="005141"/>
                </a:solidFill>
              </a:rPr>
              <a:t>class </a:t>
            </a:r>
            <a:r>
              <a:rPr b="1" lang="en-US" sz="2800">
                <a:solidFill>
                  <a:srgbClr val="005141"/>
                </a:solidFill>
              </a:rPr>
              <a:t>Product </a:t>
            </a:r>
            <a:r>
              <a:rPr lang="en-US" sz="2800">
                <a:solidFill>
                  <a:srgbClr val="005141"/>
                </a:solidFill>
              </a:rPr>
              <a:t>có sử dụng constructor</a:t>
            </a:r>
            <a:endParaRPr sz="2800">
              <a:solidFill>
                <a:srgbClr val="00514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42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g37b39e8275f_1_25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3730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44" name="Google Shape;144;g37b39e8275f_1_25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4</a:t>
            </a:r>
            <a:endParaRPr/>
          </a:p>
        </p:txBody>
      </p:sp>
      <p:pic>
        <p:nvPicPr>
          <p:cNvPr descr="Picture 3" id="145" name="Google Shape;145;g37b39e8275f_1_2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46" name="Google Shape;146;g37b39e8275f_1_25"/>
          <p:cNvSpPr txBox="1"/>
          <p:nvPr/>
        </p:nvSpPr>
        <p:spPr>
          <a:xfrm>
            <a:off x="489525" y="1574050"/>
            <a:ext cx="8099400" cy="41871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5141"/>
                </a:solidFill>
              </a:rPr>
              <a:t>Bài tập vận dụng:</a:t>
            </a:r>
            <a:endParaRPr b="1" i="0" sz="2800" u="none" cap="none" strike="noStrike">
              <a:solidFill>
                <a:srgbClr val="005141"/>
              </a:solidFill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Char char="▪"/>
            </a:pPr>
            <a:r>
              <a:rPr lang="en-US" sz="2800">
                <a:solidFill>
                  <a:srgbClr val="005141"/>
                </a:solidFill>
              </a:rPr>
              <a:t>Tạo class </a:t>
            </a:r>
            <a:r>
              <a:rPr b="1" lang="en-US" sz="2800">
                <a:solidFill>
                  <a:srgbClr val="005141"/>
                </a:solidFill>
              </a:rPr>
              <a:t>Category </a:t>
            </a:r>
            <a:r>
              <a:rPr lang="en-US" sz="2800">
                <a:solidFill>
                  <a:srgbClr val="005141"/>
                </a:solidFill>
              </a:rPr>
              <a:t>(danh mục) với các thuộc tính: </a:t>
            </a:r>
            <a:endParaRPr sz="2800">
              <a:solidFill>
                <a:srgbClr val="005141"/>
              </a:solidFill>
            </a:endParaRPr>
          </a:p>
          <a:p>
            <a:pPr indent="-4064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141"/>
              </a:buClr>
              <a:buSzPts val="2800"/>
              <a:buChar char="○"/>
            </a:pPr>
            <a:r>
              <a:rPr lang="en-US" sz="2800">
                <a:solidFill>
                  <a:srgbClr val="005141"/>
                </a:solidFill>
              </a:rPr>
              <a:t>id (số được phát sinh ngẫu nhiên) </a:t>
            </a:r>
            <a:endParaRPr sz="2800">
              <a:solidFill>
                <a:srgbClr val="005141"/>
              </a:solidFill>
            </a:endParaRPr>
          </a:p>
          <a:p>
            <a:pPr indent="-406400" lvl="1" marL="9144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5141"/>
              </a:buClr>
              <a:buSzPts val="2800"/>
              <a:buChar char="○"/>
            </a:pPr>
            <a:r>
              <a:rPr lang="en-US" sz="2800">
                <a:solidFill>
                  <a:srgbClr val="005141"/>
                </a:solidFill>
              </a:rPr>
              <a:t>name</a:t>
            </a:r>
            <a:endParaRPr sz="2800">
              <a:solidFill>
                <a:srgbClr val="005141"/>
              </a:solidFill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Char char="▪"/>
            </a:pPr>
            <a:r>
              <a:rPr lang="en-US" sz="2800">
                <a:solidFill>
                  <a:srgbClr val="005141"/>
                </a:solidFill>
              </a:rPr>
              <a:t>Tạo object từ class trên với thông tin name được khởi tạo từ constructor</a:t>
            </a:r>
            <a:endParaRPr sz="2800">
              <a:solidFill>
                <a:srgbClr val="005141"/>
              </a:solidFill>
            </a:endParaRPr>
          </a:p>
        </p:txBody>
      </p:sp>
    </p:spTree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51" name="Shape 15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52" name="Google Shape;152;p14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53" name="Google Shape;153;p14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54" name="Google Shape;154;p14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55" name="Google Shape;155;p14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Chuyên đề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56" name="Google Shape;156;p14"/>
          <p:cNvSpPr txBox="1"/>
          <p:nvPr>
            <p:ph idx="1" type="body"/>
          </p:nvPr>
        </p:nvSpPr>
        <p:spPr>
          <a:xfrm>
            <a:off x="1770524" y="2971800"/>
            <a:ext cx="4554076" cy="299719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Phân nhóm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Bốc thăm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0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Noto Sans Symbols"/>
              <a:buChar char="▪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6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62" name="Google Shape;162;p15"/>
          <p:cNvGrpSpPr/>
          <p:nvPr/>
        </p:nvGrpSpPr>
        <p:grpSpPr>
          <a:xfrm>
            <a:off x="6384686" y="967048"/>
            <a:ext cx="5181682" cy="5791390"/>
            <a:chOff x="2057400" y="1367692"/>
            <a:chExt cx="4713620" cy="5461000"/>
          </a:xfrm>
        </p:grpSpPr>
        <p:pic>
          <p:nvPicPr>
            <p:cNvPr descr="C:\Users\powerpoint.vn\Downloads\gd_d469b81f6980.jpg" id="163" name="Google Shape;163;p15"/>
            <p:cNvPicPr preferRelativeResize="0"/>
            <p:nvPr/>
          </p:nvPicPr>
          <p:blipFill rotWithShape="1">
            <a:blip r:embed="rId3">
              <a:alphaModFix/>
            </a:blip>
            <a:srcRect b="0" l="0" r="0" t="0"/>
            <a:stretch/>
          </p:blipFill>
          <p:spPr>
            <a:xfrm>
              <a:off x="2057400" y="1367692"/>
              <a:ext cx="4713620" cy="5461000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64" name="Google Shape;164;p15"/>
            <p:cNvSpPr/>
            <p:nvPr/>
          </p:nvSpPr>
          <p:spPr>
            <a:xfrm rot="318825">
              <a:off x="2540268" y="2370699"/>
              <a:ext cx="1486890" cy="376014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2000"/>
                <a:buFont typeface="Quattrocento Sans"/>
                <a:buNone/>
              </a:pPr>
              <a:r>
                <a:rPr b="1" i="0" lang="en-US" sz="20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1</a:t>
              </a:r>
              <a:endParaRPr b="0" i="0" sz="20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5" name="Google Shape;165;p15"/>
            <p:cNvSpPr/>
            <p:nvPr/>
          </p:nvSpPr>
          <p:spPr>
            <a:xfrm>
              <a:off x="2767399" y="3273701"/>
              <a:ext cx="1398600" cy="347400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2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6" name="Google Shape;166;p15"/>
            <p:cNvSpPr/>
            <p:nvPr/>
          </p:nvSpPr>
          <p:spPr>
            <a:xfrm rot="-463087">
              <a:off x="4306627" y="1951469"/>
              <a:ext cx="1398368" cy="34726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3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  <p:sp>
          <p:nvSpPr>
            <p:cNvPr id="167" name="Google Shape;167;p15"/>
            <p:cNvSpPr/>
            <p:nvPr/>
          </p:nvSpPr>
          <p:spPr>
            <a:xfrm rot="194062">
              <a:off x="4276096" y="2902350"/>
              <a:ext cx="1398428" cy="347348"/>
            </a:xfrm>
            <a:prstGeom prst="rect">
              <a:avLst/>
            </a:prstGeom>
            <a:noFill/>
            <a:ln>
              <a:noFill/>
            </a:ln>
          </p:spPr>
          <p:txBody>
            <a:bodyPr anchorCtr="0" anchor="t" bIns="45700" lIns="91425" spcFirstLastPara="1" rIns="91425" wrap="square" tIns="45700">
              <a:noAutofit/>
            </a:bodyPr>
            <a:lstStyle/>
            <a:p>
              <a:pPr indent="0" lvl="0" marL="0" marR="0" rtl="0" algn="l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Quattrocento Sans"/>
                <a:buNone/>
              </a:pPr>
              <a:r>
                <a:rPr b="1" i="0" lang="en-US" sz="1800" u="none" cap="none" strike="noStrike">
                  <a:solidFill>
                    <a:srgbClr val="000000"/>
                  </a:solidFill>
                  <a:latin typeface="Quattrocento Sans"/>
                  <a:ea typeface="Quattrocento Sans"/>
                  <a:cs typeface="Quattrocento Sans"/>
                  <a:sym typeface="Quattrocento Sans"/>
                </a:rPr>
                <a:t>Chuyên đề 4</a:t>
              </a:r>
              <a:endParaRPr b="0" i="0" sz="1800" u="none" cap="none" strike="noStrike">
                <a:solidFill>
                  <a:srgbClr val="000000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  <p:sp>
        <p:nvSpPr>
          <p:cNvPr id="168" name="Google Shape;168;p15"/>
          <p:cNvSpPr txBox="1"/>
          <p:nvPr/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4400"/>
              <a:buFont typeface="Arial"/>
              <a:buNone/>
            </a:pPr>
            <a:r>
              <a:rPr b="0" i="0" lang="en-US" sz="4400" u="none" cap="none" strike="noStrike">
                <a:solidFill>
                  <a:srgbClr val="00A383"/>
                </a:solidFill>
                <a:latin typeface="Tahoma"/>
                <a:ea typeface="Tahoma"/>
                <a:cs typeface="Tahoma"/>
                <a:sym typeface="Tahoma"/>
              </a:rPr>
              <a:t>Chia nhóm thuyết trình</a:t>
            </a:r>
            <a:endParaRPr b="0" i="0" sz="4400" u="none" cap="none" strike="noStrike">
              <a:solidFill>
                <a:srgbClr val="00A383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169" name="Google Shape;169;p15"/>
          <p:cNvSpPr txBox="1"/>
          <p:nvPr/>
        </p:nvSpPr>
        <p:spPr>
          <a:xfrm>
            <a:off x="1770375" y="1203325"/>
            <a:ext cx="4819500" cy="33267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231775" lvl="0" marL="231775" marR="0" rtl="0" algn="l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tối đa 5 sinh viên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Mỗi nhóm thảo luận một bài tập trong lab hoặc GV giao.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231775" lvl="0" marL="231775" marR="0" rtl="0" algn="l">
              <a:lnSpc>
                <a:spcPct val="115000"/>
              </a:lnSpc>
              <a:spcBef>
                <a:spcPts val="500"/>
              </a:spcBef>
              <a:spcAft>
                <a:spcPts val="0"/>
              </a:spcAft>
              <a:buClr>
                <a:srgbClr val="B0B12B"/>
              </a:buClr>
              <a:buSzPts val="2400"/>
              <a:buFont typeface="Tahoma"/>
              <a:buChar char="▪"/>
            </a:pPr>
            <a:r>
              <a:rPr b="0" i="0" lang="en-US" sz="2400" u="none" cap="none" strike="noStrike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Chọn 2 nhóm lên thuyết trình</a:t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C:\Users\powerpoint.vn\Downloads\64215-Latino student group.jpg" id="170" name="Google Shape;170;p15"/>
          <p:cNvPicPr preferRelativeResize="0"/>
          <p:nvPr/>
        </p:nvPicPr>
        <p:blipFill rotWithShape="1">
          <a:blip r:embed="rId4">
            <a:alphaModFix/>
          </a:blip>
          <a:srcRect b="0" l="0" r="0" t="0"/>
          <a:stretch/>
        </p:blipFill>
        <p:spPr>
          <a:xfrm>
            <a:off x="1524000" y="4605687"/>
            <a:ext cx="3352800" cy="226575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71" name="Google Shape;171;p15"/>
          <p:cNvGrpSpPr/>
          <p:nvPr/>
        </p:nvGrpSpPr>
        <p:grpSpPr>
          <a:xfrm>
            <a:off x="4719281" y="4529963"/>
            <a:ext cx="2286000" cy="2377343"/>
            <a:chOff x="3425952" y="4513804"/>
            <a:chExt cx="2286000" cy="2377343"/>
          </a:xfrm>
        </p:grpSpPr>
        <p:pic>
          <p:nvPicPr>
            <p:cNvPr descr="C:\Users\powerpoint.vn\Downloads\Students-Lined-Up.jpg" id="172" name="Google Shape;172;p15"/>
            <p:cNvPicPr preferRelativeResize="0"/>
            <p:nvPr/>
          </p:nvPicPr>
          <p:blipFill rotWithShape="1">
            <a:blip r:embed="rId5">
              <a:alphaModFix/>
            </a:blip>
            <a:srcRect b="0" l="0" r="-6575" t="0"/>
            <a:stretch/>
          </p:blipFill>
          <p:spPr>
            <a:xfrm>
              <a:off x="3564492" y="4513804"/>
              <a:ext cx="2147460" cy="2344196"/>
            </a:xfrm>
            <a:prstGeom prst="rect">
              <a:avLst/>
            </a:prstGeom>
            <a:noFill/>
            <a:ln>
              <a:noFill/>
            </a:ln>
          </p:spPr>
        </p:pic>
        <p:sp>
          <p:nvSpPr>
            <p:cNvPr id="173" name="Google Shape;173;p15"/>
            <p:cNvSpPr/>
            <p:nvPr/>
          </p:nvSpPr>
          <p:spPr>
            <a:xfrm>
              <a:off x="3425952" y="4590288"/>
              <a:ext cx="725424" cy="2300859"/>
            </a:xfrm>
            <a:custGeom>
              <a:rect b="b" l="l" r="r" t="t"/>
              <a:pathLst>
                <a:path extrusionOk="0" h="2300859" w="725424">
                  <a:moveTo>
                    <a:pt x="603504" y="412242"/>
                  </a:moveTo>
                  <a:lnTo>
                    <a:pt x="566928" y="505968"/>
                  </a:lnTo>
                  <a:lnTo>
                    <a:pt x="566928" y="652272"/>
                  </a:lnTo>
                  <a:lnTo>
                    <a:pt x="542544" y="780288"/>
                  </a:lnTo>
                  <a:lnTo>
                    <a:pt x="525018" y="894969"/>
                  </a:lnTo>
                  <a:lnTo>
                    <a:pt x="451104" y="877824"/>
                  </a:lnTo>
                  <a:cubicBezTo>
                    <a:pt x="450342" y="889000"/>
                    <a:pt x="434340" y="900176"/>
                    <a:pt x="433578" y="911352"/>
                  </a:cubicBezTo>
                  <a:lnTo>
                    <a:pt x="457200" y="950976"/>
                  </a:lnTo>
                  <a:lnTo>
                    <a:pt x="488061" y="1060704"/>
                  </a:lnTo>
                  <a:cubicBezTo>
                    <a:pt x="481965" y="1087755"/>
                    <a:pt x="477774" y="1116711"/>
                    <a:pt x="471678" y="1143762"/>
                  </a:cubicBezTo>
                  <a:cubicBezTo>
                    <a:pt x="469138" y="1152652"/>
                    <a:pt x="472313" y="1169162"/>
                    <a:pt x="469773" y="1178052"/>
                  </a:cubicBezTo>
                  <a:cubicBezTo>
                    <a:pt x="463550" y="1212088"/>
                    <a:pt x="453263" y="1264412"/>
                    <a:pt x="451104" y="1280160"/>
                  </a:cubicBezTo>
                  <a:cubicBezTo>
                    <a:pt x="448945" y="1295908"/>
                    <a:pt x="454914" y="1275080"/>
                    <a:pt x="456819" y="1272540"/>
                  </a:cubicBezTo>
                  <a:cubicBezTo>
                    <a:pt x="462788" y="1280604"/>
                    <a:pt x="473075" y="1319403"/>
                    <a:pt x="486918" y="1328547"/>
                  </a:cubicBezTo>
                  <a:lnTo>
                    <a:pt x="568833" y="1352169"/>
                  </a:lnTo>
                  <a:cubicBezTo>
                    <a:pt x="588835" y="1355661"/>
                    <a:pt x="589153" y="1347089"/>
                    <a:pt x="601218" y="1345692"/>
                  </a:cubicBezTo>
                  <a:cubicBezTo>
                    <a:pt x="613283" y="1344295"/>
                    <a:pt x="626935" y="1336802"/>
                    <a:pt x="635508" y="1338072"/>
                  </a:cubicBezTo>
                  <a:cubicBezTo>
                    <a:pt x="648208" y="1338897"/>
                    <a:pt x="661861" y="1339850"/>
                    <a:pt x="658368" y="1357122"/>
                  </a:cubicBezTo>
                  <a:cubicBezTo>
                    <a:pt x="658368" y="1365694"/>
                    <a:pt x="644398" y="1384935"/>
                    <a:pt x="639318" y="1400937"/>
                  </a:cubicBezTo>
                  <a:cubicBezTo>
                    <a:pt x="634238" y="1416939"/>
                    <a:pt x="633159" y="1427607"/>
                    <a:pt x="627888" y="1453134"/>
                  </a:cubicBezTo>
                  <a:lnTo>
                    <a:pt x="603885" y="1540764"/>
                  </a:lnTo>
                  <a:cubicBezTo>
                    <a:pt x="596646" y="1569720"/>
                    <a:pt x="587502" y="1579626"/>
                    <a:pt x="580263" y="1608582"/>
                  </a:cubicBezTo>
                  <a:lnTo>
                    <a:pt x="560832" y="1719072"/>
                  </a:lnTo>
                  <a:lnTo>
                    <a:pt x="603504" y="1932432"/>
                  </a:lnTo>
                  <a:lnTo>
                    <a:pt x="676656" y="2133600"/>
                  </a:lnTo>
                  <a:cubicBezTo>
                    <a:pt x="687705" y="2170112"/>
                    <a:pt x="663321" y="2139633"/>
                    <a:pt x="662178" y="2151507"/>
                  </a:cubicBezTo>
                  <a:cubicBezTo>
                    <a:pt x="661035" y="2163382"/>
                    <a:pt x="671068" y="2188337"/>
                    <a:pt x="669798" y="2204847"/>
                  </a:cubicBezTo>
                  <a:cubicBezTo>
                    <a:pt x="664718" y="2220087"/>
                    <a:pt x="669163" y="2239137"/>
                    <a:pt x="664083" y="2254377"/>
                  </a:cubicBezTo>
                  <a:lnTo>
                    <a:pt x="652272" y="2279904"/>
                  </a:lnTo>
                  <a:lnTo>
                    <a:pt x="337185" y="2300859"/>
                  </a:lnTo>
                  <a:lnTo>
                    <a:pt x="0" y="1493520"/>
                  </a:lnTo>
                  <a:lnTo>
                    <a:pt x="146304" y="420624"/>
                  </a:lnTo>
                  <a:lnTo>
                    <a:pt x="304800" y="18288"/>
                  </a:lnTo>
                  <a:lnTo>
                    <a:pt x="725424" y="0"/>
                  </a:lnTo>
                  <a:cubicBezTo>
                    <a:pt x="692277" y="105664"/>
                    <a:pt x="693420" y="255143"/>
                    <a:pt x="660273" y="360807"/>
                  </a:cubicBezTo>
                  <a:lnTo>
                    <a:pt x="603504" y="412242"/>
                  </a:lnTo>
                  <a:close/>
                </a:path>
              </a:pathLst>
            </a:custGeom>
            <a:solidFill>
              <a:srgbClr val="FFFFFF"/>
            </a:solidFill>
            <a:ln>
              <a:noFill/>
            </a:ln>
          </p:spPr>
          <p:txBody>
            <a:bodyPr anchorCtr="0" anchor="ctr" bIns="45700" lIns="91425" spcFirstLastPara="1" rIns="91425" wrap="square" tIns="45700">
              <a:noAutofit/>
            </a:bodyPr>
            <a:lstStyle/>
            <a:p>
              <a:pPr indent="0" lvl="0" marL="0" marR="0" rtl="0" algn="ctr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>
                  <a:srgbClr val="000000"/>
                </a:buClr>
                <a:buSzPts val="1800"/>
                <a:buFont typeface="Helvetica Neue"/>
                <a:buNone/>
              </a:pPr>
              <a:r>
                <a:t/>
              </a:r>
              <a:endParaRPr b="0" i="0" sz="1800" u="none" cap="none" strike="noStrike">
                <a:solidFill>
                  <a:srgbClr val="FFFFFF"/>
                </a:solidFill>
                <a:latin typeface="Helvetica Neue"/>
                <a:ea typeface="Helvetica Neue"/>
                <a:cs typeface="Helvetica Neue"/>
                <a:sym typeface="Helvetica Neue"/>
              </a:endParaRPr>
            </a:p>
          </p:txBody>
        </p:sp>
      </p:grpSp>
    </p:spTree>
  </p:cSld>
  <p:clrMapOvr>
    <a:masterClrMapping/>
  </p:clrMapOvr>
  <p:transition spd="slow">
    <p:wipe dir="r"/>
  </p:transition>
</p:sld>
</file>

<file path=ppt/slides/slide1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78" name="Shape 1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descr="http://www.onlinecontinuingeducationhelp.com/images/dreamstime_18827411.jpg" id="179" name="Google Shape;179;p16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180" name="Google Shape;180;p16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181" name="Google Shape;181;p16"/>
          <p:cNvSpPr/>
          <p:nvPr/>
        </p:nvSpPr>
        <p:spPr>
          <a:xfrm>
            <a:off x="1524000" y="1066800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82" name="Google Shape;182;p16"/>
          <p:cNvSpPr txBox="1"/>
          <p:nvPr>
            <p:ph type="title"/>
          </p:nvPr>
        </p:nvSpPr>
        <p:spPr>
          <a:xfrm>
            <a:off x="1815662" y="1447800"/>
            <a:ext cx="6718738" cy="7874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Bài học online 4.2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86" name="Shape 18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7" name="Google Shape;187;p17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Nội dung bài online 4.2</a:t>
            </a:r>
            <a:endParaRPr/>
          </a:p>
        </p:txBody>
      </p:sp>
      <p:sp>
        <p:nvSpPr>
          <p:cNvPr id="188" name="Google Shape;188;p17"/>
          <p:cNvSpPr txBox="1"/>
          <p:nvPr>
            <p:ph idx="4294967295" type="body"/>
          </p:nvPr>
        </p:nvSpPr>
        <p:spPr>
          <a:xfrm>
            <a:off x="1271425" y="1557028"/>
            <a:ext cx="8611800" cy="4110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91425" spcFirstLastPara="1" rIns="91425" wrap="square" tIns="45700">
            <a:normAutofit/>
          </a:bodyPr>
          <a:lstStyle/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Using &amp; "Connecting" Multiple Classes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Binding Class Methods &amp; Working with "this"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Static Methods &amp; Properties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Classes vs Object Literals</a:t>
            </a:r>
            <a:endParaRPr/>
          </a:p>
          <a:p>
            <a:pPr indent="-381000" lvl="0" marL="4572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2400"/>
              <a:buChar char="▪"/>
            </a:pPr>
            <a:r>
              <a:rPr lang="en-US"/>
              <a:t>Getters &amp; Setters</a:t>
            </a:r>
            <a:endParaRPr/>
          </a:p>
          <a:p>
            <a:pPr indent="-79375" lvl="0" marL="231775" marR="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Clr>
                <a:schemeClr val="accent4"/>
              </a:buClr>
              <a:buSzPts val="2400"/>
              <a:buFont typeface="Tahoma"/>
              <a:buNone/>
            </a:pPr>
            <a:r>
              <a:t/>
            </a:r>
            <a:endParaRPr b="0" i="0" sz="2400" u="none" cap="none" strike="noStrike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  <p:transition spd="slow">
    <p:wipe dir="r"/>
  </p:transition>
</p:sld>
</file>

<file path=ppt/slides/slide1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93" name="Shape 1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4" name="Google Shape;194;p18"/>
          <p:cNvSpPr/>
          <p:nvPr/>
        </p:nvSpPr>
        <p:spPr>
          <a:xfrm>
            <a:off x="3962401" y="1066800"/>
            <a:ext cx="6705600" cy="5791200"/>
          </a:xfrm>
          <a:prstGeom prst="rect">
            <a:avLst/>
          </a:prstGeom>
          <a:solidFill>
            <a:srgbClr val="E2E2E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5" name="Google Shape;195;p18"/>
          <p:cNvSpPr/>
          <p:nvPr/>
        </p:nvSpPr>
        <p:spPr>
          <a:xfrm>
            <a:off x="3962400" y="660042"/>
            <a:ext cx="4057650" cy="8128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196" name="Google Shape;196;p18"/>
          <p:cNvSpPr txBox="1"/>
          <p:nvPr>
            <p:ph type="title"/>
          </p:nvPr>
        </p:nvSpPr>
        <p:spPr>
          <a:xfrm>
            <a:off x="4576293" y="761642"/>
            <a:ext cx="3700463" cy="6096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3200"/>
              <a:buFont typeface="Tahoma"/>
              <a:buNone/>
            </a:pPr>
            <a:r>
              <a:rPr lang="en-US" sz="3200" cap="small">
                <a:latin typeface="Tahoma"/>
                <a:ea typeface="Tahoma"/>
                <a:cs typeface="Tahoma"/>
                <a:sym typeface="Tahoma"/>
              </a:rPr>
              <a:t>Tóm tắt bài học</a:t>
            </a:r>
            <a:endParaRPr sz="3200" cap="small">
              <a:latin typeface="Tahoma"/>
              <a:ea typeface="Tahoma"/>
              <a:cs typeface="Tahoma"/>
              <a:sym typeface="Tahoma"/>
            </a:endParaRPr>
          </a:p>
        </p:txBody>
      </p:sp>
      <p:pic>
        <p:nvPicPr>
          <p:cNvPr descr="teacher.png" id="197" name="Google Shape;197;p18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1524000" y="3048000"/>
            <a:ext cx="3429000" cy="3810000"/>
          </a:xfrm>
          <a:prstGeom prst="rect">
            <a:avLst/>
          </a:prstGeom>
          <a:noFill/>
          <a:ln>
            <a:noFill/>
          </a:ln>
        </p:spPr>
      </p:pic>
      <p:sp>
        <p:nvSpPr>
          <p:cNvPr id="198" name="Google Shape;198;p18"/>
          <p:cNvSpPr txBox="1"/>
          <p:nvPr>
            <p:ph idx="1" type="body"/>
          </p:nvPr>
        </p:nvSpPr>
        <p:spPr>
          <a:xfrm>
            <a:off x="5021600" y="1676400"/>
            <a:ext cx="5570100" cy="49530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What is “OOP”?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Getting Started with OOP Code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Defining &amp; Using a First Class 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Working with Constructor Methods </a:t>
            </a:r>
            <a:endParaRPr/>
          </a:p>
          <a:p>
            <a:pPr indent="-381000" lvl="0" marL="457200" rtl="0" algn="l">
              <a:lnSpc>
                <a:spcPct val="200000"/>
              </a:lnSpc>
              <a:spcBef>
                <a:spcPts val="500"/>
              </a:spcBef>
              <a:spcAft>
                <a:spcPts val="0"/>
              </a:spcAft>
              <a:buSzPts val="2400"/>
              <a:buFont typeface="Noto Sans Symbols"/>
              <a:buChar char="❑"/>
            </a:pPr>
            <a:r>
              <a:rPr lang="en-US"/>
              <a:t>Fields vs Properties</a:t>
            </a:r>
            <a:endParaRPr/>
          </a:p>
        </p:txBody>
      </p:sp>
    </p:spTree>
  </p:cSld>
  <p:clrMapOvr>
    <a:masterClrMapping/>
  </p:clrMapOvr>
  <p:transition spd="med">
    <p:wipe dir="r"/>
  </p:transition>
</p:sld>
</file>

<file path=ppt/slides/slide2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54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2"/>
          <p:cNvSpPr/>
          <p:nvPr/>
        </p:nvSpPr>
        <p:spPr>
          <a:xfrm>
            <a:off x="407034" y="2204720"/>
            <a:ext cx="8572502" cy="990601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3725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56" name="Google Shape;56;p2"/>
          <p:cNvSpPr txBox="1"/>
          <p:nvPr>
            <p:ph type="title"/>
          </p:nvPr>
        </p:nvSpPr>
        <p:spPr>
          <a:xfrm>
            <a:off x="609600" y="2348865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Điểm danh</a:t>
            </a:r>
            <a:endParaRPr/>
          </a:p>
        </p:txBody>
      </p:sp>
      <p:pic>
        <p:nvPicPr>
          <p:cNvPr descr="Picture 3" id="57" name="Google Shape;57;p2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202" name="Shape 20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3" name="Google Shape;203;p19"/>
          <p:cNvSpPr txBox="1"/>
          <p:nvPr/>
        </p:nvSpPr>
        <p:spPr>
          <a:xfrm>
            <a:off x="1569718" y="373566"/>
            <a:ext cx="9052564" cy="764539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spAutoFit/>
          </a:bodyPr>
          <a:lstStyle/>
          <a:p>
            <a:pPr indent="914400" lvl="0" marL="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585915"/>
              </a:buClr>
              <a:buSzPts val="4400"/>
              <a:buFont typeface="Quattrocento Sans"/>
              <a:buNone/>
            </a:pPr>
            <a:r>
              <a:rPr b="1" i="0" lang="en-US" sz="4400" u="none" cap="none" strike="noStrike">
                <a:solidFill>
                  <a:srgbClr val="585915"/>
                </a:solidFill>
                <a:latin typeface="Quattrocento Sans"/>
                <a:ea typeface="Quattrocento Sans"/>
                <a:cs typeface="Quattrocento Sans"/>
                <a:sym typeface="Quattrocento Sans"/>
              </a:rPr>
              <a:t>       TỔNG KẾT BÀI HỌC</a:t>
            </a:r>
            <a:endParaRPr b="0" i="0" sz="1400" u="none" cap="none" strike="noStrike">
              <a:solidFill>
                <a:srgbClr val="000000"/>
              </a:solidFill>
              <a:latin typeface="Arial"/>
              <a:ea typeface="Arial"/>
              <a:cs typeface="Arial"/>
              <a:sym typeface="Arial"/>
            </a:endParaRPr>
          </a:p>
        </p:txBody>
      </p:sp>
      <p:pic>
        <p:nvPicPr>
          <p:cNvPr descr="Picture 1" id="204" name="Google Shape;204;p19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0" y="-761999"/>
            <a:ext cx="12192000" cy="7620001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62" name="Shape 6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3" name="Google Shape;63;p3"/>
          <p:cNvSpPr/>
          <p:nvPr/>
        </p:nvSpPr>
        <p:spPr>
          <a:xfrm>
            <a:off x="807720" y="47625"/>
            <a:ext cx="10036810" cy="6558280"/>
          </a:xfrm>
          <a:prstGeom prst="rect">
            <a:avLst/>
          </a:prstGeom>
          <a:solidFill>
            <a:srgbClr val="D8D8D8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chemeClr val="lt1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forum.cuasotinhoc.vn/portaluploads/attachments/2011-12/131211100821-laptop.jpg" id="64" name="Google Shape;64;p3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645150" y="2174875"/>
            <a:ext cx="4672965" cy="4441825"/>
          </a:xfrm>
          <a:prstGeom prst="rect">
            <a:avLst/>
          </a:prstGeom>
          <a:noFill/>
          <a:ln>
            <a:noFill/>
          </a:ln>
        </p:spPr>
      </p:pic>
      <p:sp>
        <p:nvSpPr>
          <p:cNvPr id="65" name="Google Shape;65;p3"/>
          <p:cNvSpPr txBox="1"/>
          <p:nvPr>
            <p:ph idx="1" type="body"/>
          </p:nvPr>
        </p:nvSpPr>
        <p:spPr>
          <a:xfrm>
            <a:off x="1081405" y="1366520"/>
            <a:ext cx="9905365" cy="519557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342900" lvl="0" marL="342900" rtl="0" algn="l">
              <a:lnSpc>
                <a:spcPct val="150000"/>
              </a:lnSpc>
              <a:spcBef>
                <a:spcPts val="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Review nội dung bài học online 4.1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Thảo luận các tình huống trong bài online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Trình bày chuyên đề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  <a:p>
            <a:pPr indent="-342900" lvl="0" marL="342900" rtl="0" algn="l">
              <a:lnSpc>
                <a:spcPct val="150000"/>
              </a:lnSpc>
              <a:spcBef>
                <a:spcPts val="500"/>
              </a:spcBef>
              <a:spcAft>
                <a:spcPts val="0"/>
              </a:spcAft>
              <a:buSzPts val="3000"/>
              <a:buFont typeface="Arial"/>
              <a:buChar char="•"/>
            </a:pPr>
            <a:r>
              <a:rPr b="0" lang="en-US" sz="3000">
                <a:latin typeface="Tahoma"/>
                <a:ea typeface="Tahoma"/>
                <a:cs typeface="Tahoma"/>
                <a:sym typeface="Tahoma"/>
              </a:rPr>
              <a:t>Giới thiệu bài học online 4.2</a:t>
            </a:r>
            <a:endParaRPr b="0" sz="3000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66" name="Google Shape;66;p3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67" name="Google Shape;67;p3"/>
          <p:cNvSpPr/>
          <p:nvPr/>
        </p:nvSpPr>
        <p:spPr>
          <a:xfrm>
            <a:off x="1257300" y="144780"/>
            <a:ext cx="7123430" cy="99822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sp>
        <p:nvSpPr>
          <p:cNvPr id="68" name="Google Shape;68;p3"/>
          <p:cNvSpPr txBox="1"/>
          <p:nvPr>
            <p:ph type="title"/>
          </p:nvPr>
        </p:nvSpPr>
        <p:spPr>
          <a:xfrm>
            <a:off x="1381760" y="419100"/>
            <a:ext cx="6554470" cy="748665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000"/>
              <a:buFont typeface="Tahoma"/>
              <a:buNone/>
            </a:pPr>
            <a:r>
              <a:rPr lang="en-US" sz="4000" cap="small">
                <a:latin typeface="Tahoma"/>
                <a:ea typeface="Tahoma"/>
                <a:cs typeface="Tahoma"/>
                <a:sym typeface="Tahoma"/>
              </a:rPr>
              <a:t>NỘI DUNG BÀI HỌC:</a:t>
            </a:r>
            <a:endParaRPr sz="4000" cap="small"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73" name="Shape 7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4" name="Google Shape;74;p5"/>
          <p:cNvSpPr/>
          <p:nvPr/>
        </p:nvSpPr>
        <p:spPr>
          <a:xfrm>
            <a:off x="1055370" y="476885"/>
            <a:ext cx="7924800" cy="1727200"/>
          </a:xfrm>
          <a:prstGeom prst="homePlate">
            <a:avLst>
              <a:gd fmla="val 50000" name="adj"/>
            </a:avLst>
          </a:prstGeom>
          <a:solidFill>
            <a:schemeClr val="dk2"/>
          </a:solidFill>
          <a:ln>
            <a:noFill/>
          </a:ln>
        </p:spPr>
        <p:txBody>
          <a:bodyPr anchorCtr="0" anchor="ctr" bIns="45700" lIns="91425" spcFirstLastPara="1" rIns="91425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1800"/>
              <a:buFont typeface="Helvetica Neue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Helvetica Neue"/>
              <a:ea typeface="Helvetica Neue"/>
              <a:cs typeface="Helvetica Neue"/>
              <a:sym typeface="Helvetica Neue"/>
            </a:endParaRPr>
          </a:p>
        </p:txBody>
      </p:sp>
      <p:pic>
        <p:nvPicPr>
          <p:cNvPr descr="http://www.onlinecontinuingeducationhelp.com/images/dreamstime_18827411.jpg" id="75" name="Google Shape;75;p5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5018049" y="3068177"/>
            <a:ext cx="5649950" cy="3789823"/>
          </a:xfrm>
          <a:prstGeom prst="rect">
            <a:avLst/>
          </a:prstGeom>
          <a:noFill/>
          <a:ln>
            <a:noFill/>
          </a:ln>
        </p:spPr>
      </p:pic>
      <p:sp>
        <p:nvSpPr>
          <p:cNvPr id="76" name="Google Shape;76;p5"/>
          <p:cNvSpPr txBox="1"/>
          <p:nvPr>
            <p:ph idx="4294967295" type="sldNum"/>
          </p:nvPr>
        </p:nvSpPr>
        <p:spPr>
          <a:xfrm>
            <a:off x="76200" y="6156008"/>
            <a:ext cx="2133600" cy="39751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spAutoFit/>
          </a:bodyPr>
          <a:lstStyle/>
          <a:p>
            <a:pPr indent="0" lvl="0" marL="0" rtl="0" algn="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2000"/>
              <a:buFont typeface="Arial"/>
              <a:buNone/>
            </a:pPr>
            <a:fld id="{00000000-1234-1234-1234-123412341234}" type="slidenum">
              <a:rPr lang="en-US" sz="2000">
                <a:solidFill>
                  <a:schemeClr val="lt1"/>
                </a:solidFill>
              </a:rPr>
              <a:t>‹#›</a:t>
            </a:fld>
            <a:endParaRPr sz="2000">
              <a:solidFill>
                <a:schemeClr val="lt1"/>
              </a:solidFill>
            </a:endParaRPr>
          </a:p>
        </p:txBody>
      </p:sp>
      <p:sp>
        <p:nvSpPr>
          <p:cNvPr id="77" name="Google Shape;77;p5"/>
          <p:cNvSpPr txBox="1"/>
          <p:nvPr>
            <p:ph type="title"/>
          </p:nvPr>
        </p:nvSpPr>
        <p:spPr>
          <a:xfrm>
            <a:off x="1343222" y="908685"/>
            <a:ext cx="6718738" cy="10668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4400"/>
              <a:buFont typeface="Tahoma"/>
              <a:buNone/>
            </a:pPr>
            <a:r>
              <a:rPr lang="en-US" sz="4400" cap="small">
                <a:latin typeface="Tahoma"/>
                <a:ea typeface="Tahoma"/>
                <a:cs typeface="Tahoma"/>
                <a:sym typeface="Tahoma"/>
              </a:rPr>
              <a:t>Review bài học online 4.1</a:t>
            </a:r>
            <a:endParaRPr sz="4400" cap="small">
              <a:latin typeface="Tahoma"/>
              <a:ea typeface="Tahoma"/>
              <a:cs typeface="Tahoma"/>
              <a:sym typeface="Tahoma"/>
            </a:endParaRPr>
          </a:p>
        </p:txBody>
      </p:sp>
      <p:sp>
        <p:nvSpPr>
          <p:cNvPr id="78" name="Google Shape;78;p5"/>
          <p:cNvSpPr/>
          <p:nvPr/>
        </p:nvSpPr>
        <p:spPr>
          <a:xfrm>
            <a:off x="852800" y="2411100"/>
            <a:ext cx="6535500" cy="4151100"/>
          </a:xfrm>
          <a:prstGeom prst="rect">
            <a:avLst/>
          </a:prstGeom>
          <a:noFill/>
          <a:ln>
            <a:noFill/>
          </a:ln>
        </p:spPr>
        <p:txBody>
          <a:bodyPr anchorCtr="0" anchor="t" bIns="45700" lIns="45700" spcFirstLastPara="1" rIns="45700" wrap="square" tIns="45700">
            <a:normAutofit/>
          </a:bodyPr>
          <a:lstStyle/>
          <a:p>
            <a:pPr indent="-419100" lvl="0" marL="4572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What is “OOP”?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Getting Started with OOP Code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Defining &amp; Using a First Class 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Working with Constructor Methods 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  <a:p>
            <a:pPr indent="-419100" lvl="0" marL="457200" marR="0" rtl="0" algn="l">
              <a:lnSpc>
                <a:spcPct val="140000"/>
              </a:lnSpc>
              <a:spcBef>
                <a:spcPts val="500"/>
              </a:spcBef>
              <a:spcAft>
                <a:spcPts val="0"/>
              </a:spcAft>
              <a:buClr>
                <a:srgbClr val="007A62"/>
              </a:buClr>
              <a:buSzPts val="3000"/>
              <a:buChar char="•"/>
            </a:pPr>
            <a:r>
              <a:rPr lang="en-US" sz="3000">
                <a:solidFill>
                  <a:srgbClr val="007A62"/>
                </a:solidFill>
                <a:latin typeface="Tahoma"/>
                <a:ea typeface="Tahoma"/>
                <a:cs typeface="Tahoma"/>
                <a:sym typeface="Tahoma"/>
              </a:rPr>
              <a:t>Fields vs Properties</a:t>
            </a:r>
            <a:endParaRPr sz="3000">
              <a:solidFill>
                <a:srgbClr val="007A62"/>
              </a:solidFill>
              <a:latin typeface="Tahoma"/>
              <a:ea typeface="Tahoma"/>
              <a:cs typeface="Tahoma"/>
              <a:sym typeface="Tahoma"/>
            </a:endParaRPr>
          </a:p>
        </p:txBody>
      </p:sp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2" name="Shape 8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3" name="Google Shape;83;p6"/>
          <p:cNvSpPr txBox="1"/>
          <p:nvPr>
            <p:ph type="title"/>
          </p:nvPr>
        </p:nvSpPr>
        <p:spPr>
          <a:xfrm>
            <a:off x="406400" y="254853"/>
            <a:ext cx="10972800" cy="613833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What is “OOP”?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84" name="Google Shape;84;p6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287775" y="1092348"/>
            <a:ext cx="9616451" cy="4944376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88" name="Shape 8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9" name="Google Shape;89;g374c5355815_0_0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Classes &amp; Instances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90" name="Google Shape;90;g374c5355815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494135" y="1248700"/>
            <a:ext cx="9203725" cy="4577050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94" name="Shape 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5" name="Google Shape;95;g374c5355815_0_6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Classes &amp; Instances</a:t>
            </a:r>
            <a:endParaRPr>
              <a:solidFill>
                <a:srgbClr val="285D23"/>
              </a:solidFill>
            </a:endParaRPr>
          </a:p>
        </p:txBody>
      </p:sp>
      <p:graphicFrame>
        <p:nvGraphicFramePr>
          <p:cNvPr id="96" name="Google Shape;96;g374c5355815_0_6"/>
          <p:cNvGraphicFramePr/>
          <p:nvPr/>
        </p:nvGraphicFramePr>
        <p:xfrm>
          <a:off x="49900" y="973375"/>
          <a:ext cx="3000000" cy="3000000"/>
        </p:xfrm>
        <a:graphic>
          <a:graphicData uri="http://schemas.openxmlformats.org/drawingml/2006/table">
            <a:tbl>
              <a:tblPr>
                <a:noFill/>
                <a:tableStyleId>{F0EF1F95-6B4D-424D-A427-418F43BC73ED}</a:tableStyleId>
              </a:tblPr>
              <a:tblGrid>
                <a:gridCol w="1701225"/>
                <a:gridCol w="4727750"/>
                <a:gridCol w="5663225"/>
              </a:tblGrid>
              <a:tr h="190500"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Tiêu chí</a:t>
                      </a:r>
                      <a:endParaRPr b="1"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Object (Đối tượng)</a:t>
                      </a:r>
                      <a:endParaRPr b="1"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ctr">
                        <a:lnSpc>
                          <a:spcPct val="115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Class (Lớp)</a:t>
                      </a:r>
                      <a:endParaRPr b="1"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Định nghĩa</a:t>
                      </a:r>
                      <a:endParaRPr b="1"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Là thực thể chứa dữ liệu và hành vi cụ thể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Là khuôn mẫu để tạo ra nhiều object có cùng cấu trúc và hành vi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Cách tạo</a:t>
                      </a:r>
                      <a:endParaRPr b="1"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Dùng </a:t>
                      </a:r>
                      <a:r>
                        <a:rPr b="1" lang="en-US" sz="1800">
                          <a:solidFill>
                            <a:srgbClr val="18803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{}</a:t>
                      </a:r>
                      <a:r>
                        <a:rPr lang="en-US" sz="1800"/>
                        <a:t> hoặc </a:t>
                      </a:r>
                      <a:r>
                        <a:rPr b="1" lang="en-US" sz="1800">
                          <a:solidFill>
                            <a:srgbClr val="18803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Object()</a:t>
                      </a:r>
                      <a:endParaRPr b="1" sz="1800">
                        <a:solidFill>
                          <a:srgbClr val="188038"/>
                        </a:solidFill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Dùng từ khóa </a:t>
                      </a:r>
                      <a:r>
                        <a:rPr b="1" lang="en-US" sz="1800">
                          <a:solidFill>
                            <a:srgbClr val="18803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class</a:t>
                      </a:r>
                      <a:r>
                        <a:rPr lang="en-US" sz="1800"/>
                        <a:t> và </a:t>
                      </a:r>
                      <a:r>
                        <a:rPr b="1" lang="en-US" sz="1800">
                          <a:solidFill>
                            <a:srgbClr val="18803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constructor</a:t>
                      </a:r>
                      <a:endParaRPr sz="18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Tính kế thừa</a:t>
                      </a:r>
                      <a:endParaRPr b="1"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Không hỗ trợ kế thừa trực tiếp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Hỗ trợ kế thừa thông qua </a:t>
                      </a:r>
                      <a:r>
                        <a:rPr b="1" lang="en-US" sz="1800">
                          <a:solidFill>
                            <a:srgbClr val="18803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extends </a:t>
                      </a:r>
                      <a:r>
                        <a:rPr lang="en-US" sz="1800"/>
                        <a:t>và </a:t>
                      </a:r>
                      <a:r>
                        <a:rPr b="1" lang="en-US" sz="1800">
                          <a:solidFill>
                            <a:srgbClr val="188038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super()</a:t>
                      </a:r>
                      <a:endParaRPr sz="1800">
                        <a:solidFill>
                          <a:srgbClr val="188038"/>
                        </a:solidFill>
                        <a:latin typeface="Roboto Mono"/>
                        <a:ea typeface="Roboto Mono"/>
                        <a:cs typeface="Roboto Mono"/>
                        <a:sym typeface="Roboto Mono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Tính tổ chức</a:t>
                      </a:r>
                      <a:endParaRPr b="1"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Phù hợp với cấu trúc đơn giản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Tốt cho tổ chức logic phức tạp, theo hướng đối tượng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Tính linh hoạt</a:t>
                      </a:r>
                      <a:endParaRPr b="1"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Dễ tạo nhanh, nhưng khó mở rộng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Dễ mở rộng, tái sử dụng và bảo trì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T</a:t>
                      </a:r>
                      <a:r>
                        <a:rPr b="1" lang="en-US" sz="1800"/>
                        <a:t>ái sử dụng</a:t>
                      </a:r>
                      <a:endParaRPr b="1"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Thấp – mỗi object là độc lập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800"/>
                        <a:t>Cao – có thể tạo nhiều object từ một class</a:t>
                      </a:r>
                      <a:endParaRPr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  <a:tr h="190500">
                <a:tc>
                  <a:txBody>
                    <a:bodyPr/>
                    <a:lstStyle/>
                    <a:p>
                      <a:pPr indent="0" lvl="0" marL="0" rtl="0" algn="l"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 sz="1800"/>
                        <a:t>Ví dụ</a:t>
                      </a:r>
                      <a:endParaRPr b="1" sz="1800"/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const person = {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name: "Nam",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age: 30,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greet: function () {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console.log(`Chào, tôi là ${this.name}`);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};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>
                          <a:schemeClr val="dk1"/>
                        </a:buClr>
                        <a:buSzPts val="1100"/>
                        <a:buFont typeface="Arial"/>
                        <a:buNone/>
                      </a:pPr>
                      <a:r>
                        <a:t/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person.greet();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  <a:tc>
                  <a:txBody>
                    <a:bodyPr/>
                    <a:lstStyle/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class Person {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constructor(name, age) {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this.name = name;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this.age = age;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greet() {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  console.log(`Chào, tôi là ${this.name}`);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  }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}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const </a:t>
                      </a:r>
                      <a:r>
                        <a:rPr b="1" lang="en-US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person</a:t>
                      </a: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= new Person("Nam", 30);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  <a:p>
                      <a:pPr indent="0" lvl="0" marL="0" rtl="0" algn="l">
                        <a:lnSpc>
                          <a:spcPct val="8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b="1" lang="en-US">
                          <a:solidFill>
                            <a:schemeClr val="dk1"/>
                          </a:solidFill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person</a:t>
                      </a:r>
                      <a:r>
                        <a:rPr b="1" lang="en-US">
                          <a:latin typeface="Courier New"/>
                          <a:ea typeface="Courier New"/>
                          <a:cs typeface="Courier New"/>
                          <a:sym typeface="Courier New"/>
                        </a:rPr>
                        <a:t>.greet();</a:t>
                      </a:r>
                      <a:endParaRPr b="1">
                        <a:latin typeface="Courier New"/>
                        <a:ea typeface="Courier New"/>
                        <a:cs typeface="Courier New"/>
                        <a:sym typeface="Courier New"/>
                      </a:endParaRPr>
                    </a:p>
                  </a:txBody>
                  <a:tcPr marT="91425" marB="91425" marR="91425" marL="91425">
                    <a:lnL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L>
                    <a:lnR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R>
                    <a:lnT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T>
                    <a:lnB cap="flat" cmpd="sng" w="9525">
                      <a:solidFill>
                        <a:srgbClr val="FF6400"/>
                      </a:solidFill>
                      <a:prstDash val="solid"/>
                      <a:round/>
                      <a:headEnd len="sm" w="sm" type="none"/>
                      <a:tailEnd len="sm" w="sm" type="none"/>
                    </a:lnB>
                  </a:tcPr>
                </a:tc>
              </a:tr>
            </a:tbl>
          </a:graphicData>
        </a:graphic>
      </p:graphicFrame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0" name="Shape 10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1" name="Google Shape;101;g37b1f185bb7_0_0"/>
          <p:cNvSpPr txBox="1"/>
          <p:nvPr>
            <p:ph type="title"/>
          </p:nvPr>
        </p:nvSpPr>
        <p:spPr>
          <a:xfrm>
            <a:off x="406400" y="254853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100"/>
              <a:buFont typeface="Arial"/>
              <a:buNone/>
            </a:pPr>
            <a:r>
              <a:rPr lang="en-US">
                <a:solidFill>
                  <a:srgbClr val="285D23"/>
                </a:solidFill>
              </a:rPr>
              <a:t>Defining &amp; Using a First Class</a:t>
            </a:r>
            <a:endParaRPr>
              <a:solidFill>
                <a:srgbClr val="285D23"/>
              </a:solidFill>
            </a:endParaRPr>
          </a:p>
        </p:txBody>
      </p:sp>
      <p:pic>
        <p:nvPicPr>
          <p:cNvPr id="102" name="Google Shape;102;g37b1f185bb7_0_0"/>
          <p:cNvPicPr preferRelativeResize="0"/>
          <p:nvPr/>
        </p:nvPicPr>
        <p:blipFill>
          <a:blip r:embed="rId3">
            <a:alphaModFix/>
          </a:blip>
          <a:stretch>
            <a:fillRect/>
          </a:stretch>
        </p:blipFill>
        <p:spPr>
          <a:xfrm>
            <a:off x="1305910" y="957375"/>
            <a:ext cx="9173775" cy="5474849"/>
          </a:xfrm>
          <a:prstGeom prst="rect">
            <a:avLst/>
          </a:prstGeom>
          <a:noFill/>
          <a:ln>
            <a:noFill/>
          </a:ln>
        </p:spPr>
      </p:pic>
    </p:spTree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mc="http://schemas.openxmlformats.org/markup-compatibility/2006" xmlns:mv="urn:schemas-microsoft-com:mac:vml" xmlns:p="http://schemas.openxmlformats.org/presentationml/2006/main" xmlns:c="http://schemas.openxmlformats.org/drawingml/2006/chart" xmlns:dgm="http://schemas.openxmlformats.org/drawingml/2006/diagram" xmlns:o="urn:schemas-microsoft-com:office:office" xmlns:v="urn:schemas-microsoft-com:vml" xmlns:pvml="urn:schemas-microsoft-com:office:powerpoint" xmlns:com="http://schemas.openxmlformats.org/drawingml/2006/compatibility" xmlns:p14="http://schemas.microsoft.com/office/powerpoint/2010/main" xmlns:p15="http://schemas.microsoft.com/office/powerpoint/2012/main" xmlns:ahyp="http://schemas.microsoft.com/office/drawing/2018/hyperlinkcolor">
  <p:cSld>
    <p:spTree>
      <p:nvGrpSpPr>
        <p:cNvPr id="106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11"/>
          <p:cNvSpPr/>
          <p:nvPr/>
        </p:nvSpPr>
        <p:spPr>
          <a:xfrm>
            <a:off x="489534" y="249440"/>
            <a:ext cx="8572500" cy="990576"/>
          </a:xfrm>
          <a:custGeom>
            <a:rect b="b" l="l" r="r" t="t"/>
            <a:pathLst>
              <a:path extrusionOk="0" h="21600" w="21600">
                <a:moveTo>
                  <a:pt x="0" y="0"/>
                </a:moveTo>
                <a:lnTo>
                  <a:pt x="20352" y="0"/>
                </a:lnTo>
                <a:lnTo>
                  <a:pt x="21600" y="10800"/>
                </a:lnTo>
                <a:lnTo>
                  <a:pt x="20352" y="21600"/>
                </a:lnTo>
                <a:lnTo>
                  <a:pt x="0" y="21600"/>
                </a:lnTo>
                <a:close/>
              </a:path>
            </a:pathLst>
          </a:custGeom>
          <a:solidFill>
            <a:srgbClr val="F4F4CE"/>
          </a:solidFill>
          <a:ln cap="flat" cmpd="sng" w="9525">
            <a:solidFill>
              <a:srgbClr val="0858A6"/>
            </a:solidFill>
            <a:prstDash val="solid"/>
            <a:round/>
            <a:headEnd len="sm" w="sm" type="none"/>
            <a:tailEnd len="sm" w="sm" type="none"/>
          </a:ln>
          <a:effectLst>
            <a:outerShdw blurRad="38100" rotWithShape="0" dir="5400000" dist="23000">
              <a:srgbClr val="000000">
                <a:alpha val="33725"/>
              </a:srgbClr>
            </a:outerShdw>
          </a:effectLst>
        </p:spPr>
        <p:txBody>
          <a:bodyPr anchorCtr="0" anchor="ctr" bIns="45700" lIns="45700" spcFirstLastPara="1" rIns="45700" wrap="square" tIns="45700">
            <a:noAutofit/>
          </a:bodyPr>
          <a:lstStyle/>
          <a:p>
            <a:pPr indent="0" lvl="0" marL="0" marR="0" rtl="0" algn="ctr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FFFF"/>
              </a:buClr>
              <a:buSzPts val="1800"/>
              <a:buFont typeface="Calibri"/>
              <a:buNone/>
            </a:pPr>
            <a:r>
              <a:t/>
            </a:r>
            <a:endParaRPr b="0" i="0" sz="1800" u="none" cap="none" strike="noStrike">
              <a:solidFill>
                <a:srgbClr val="FFFFFF"/>
              </a:solidFill>
              <a:latin typeface="Calibri"/>
              <a:ea typeface="Calibri"/>
              <a:cs typeface="Calibri"/>
              <a:sym typeface="Calibri"/>
            </a:endParaRPr>
          </a:p>
        </p:txBody>
      </p:sp>
      <p:sp>
        <p:nvSpPr>
          <p:cNvPr id="108" name="Google Shape;108;p11"/>
          <p:cNvSpPr txBox="1"/>
          <p:nvPr>
            <p:ph type="title"/>
          </p:nvPr>
        </p:nvSpPr>
        <p:spPr>
          <a:xfrm>
            <a:off x="692100" y="437400"/>
            <a:ext cx="10972800" cy="613800"/>
          </a:xfrm>
          <a:prstGeom prst="rect">
            <a:avLst/>
          </a:prstGeom>
          <a:noFill/>
          <a:ln>
            <a:noFill/>
          </a:ln>
        </p:spPr>
        <p:txBody>
          <a:bodyPr anchorCtr="0" anchor="ctr" bIns="45700" lIns="45700" spcFirstLastPara="1" rIns="45700" wrap="square" tIns="45700">
            <a:normAutofit/>
          </a:bodyPr>
          <a:lstStyle/>
          <a:p>
            <a:pPr indent="0" lvl="0" marL="0" rtl="0" algn="l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chemeClr val="accent3"/>
              </a:buClr>
              <a:buSzPts val="3200"/>
              <a:buFont typeface="Tahoma"/>
              <a:buNone/>
            </a:pPr>
            <a:r>
              <a:rPr lang="en-US"/>
              <a:t>Thảo luận 1</a:t>
            </a:r>
            <a:endParaRPr/>
          </a:p>
        </p:txBody>
      </p:sp>
      <p:pic>
        <p:nvPicPr>
          <p:cNvPr descr="Picture 3" id="109" name="Google Shape;109;p11"/>
          <p:cNvPicPr preferRelativeResize="0"/>
          <p:nvPr/>
        </p:nvPicPr>
        <p:blipFill rotWithShape="1">
          <a:blip r:embed="rId3">
            <a:alphaModFix/>
          </a:blip>
          <a:srcRect b="0" l="0" r="0" t="0"/>
          <a:stretch/>
        </p:blipFill>
        <p:spPr>
          <a:xfrm>
            <a:off x="7772400" y="3302000"/>
            <a:ext cx="3556000" cy="3556000"/>
          </a:xfrm>
          <a:prstGeom prst="rect">
            <a:avLst/>
          </a:prstGeom>
          <a:noFill/>
          <a:ln>
            <a:noFill/>
          </a:ln>
        </p:spPr>
      </p:pic>
      <p:sp>
        <p:nvSpPr>
          <p:cNvPr id="110" name="Google Shape;110;p11"/>
          <p:cNvSpPr txBox="1"/>
          <p:nvPr/>
        </p:nvSpPr>
        <p:spPr>
          <a:xfrm>
            <a:off x="489525" y="1574050"/>
            <a:ext cx="8099400" cy="5030700"/>
          </a:xfrm>
          <a:prstGeom prst="rect">
            <a:avLst/>
          </a:prstGeom>
          <a:noFill/>
          <a:ln>
            <a:noFill/>
          </a:ln>
        </p:spPr>
        <p:txBody>
          <a:bodyPr anchorCtr="0" anchor="t" bIns="60925" lIns="121875" spcFirstLastPara="1" rIns="121875" wrap="square" tIns="60925">
            <a:normAutofit/>
          </a:bodyPr>
          <a:lstStyle/>
          <a:p>
            <a:pPr indent="0" lvl="0" marL="0" marR="0" rtl="0" algn="l">
              <a:lnSpc>
                <a:spcPct val="100000"/>
              </a:lnSpc>
              <a:spcBef>
                <a:spcPts val="560"/>
              </a:spcBef>
              <a:spcAft>
                <a:spcPts val="0"/>
              </a:spcAft>
              <a:buClr>
                <a:srgbClr val="000000"/>
              </a:buClr>
              <a:buSzPts val="2800"/>
              <a:buFont typeface="Arial"/>
              <a:buNone/>
            </a:pPr>
            <a:r>
              <a:rPr b="1" i="0" lang="en-US" sz="2800" u="none" cap="none" strike="noStrike">
                <a:solidFill>
                  <a:srgbClr val="005141"/>
                </a:solidFill>
              </a:rPr>
              <a:t>Bài tập vận dụng:</a:t>
            </a:r>
            <a:endParaRPr b="1" i="0" sz="2800" u="none" cap="none" strike="noStrike">
              <a:solidFill>
                <a:srgbClr val="005141"/>
              </a:solidFill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Char char="▪"/>
            </a:pPr>
            <a:r>
              <a:rPr lang="en-US" sz="2800">
                <a:solidFill>
                  <a:srgbClr val="005141"/>
                </a:solidFill>
              </a:rPr>
              <a:t>Tạo class </a:t>
            </a:r>
            <a:r>
              <a:rPr b="1" lang="en-US" sz="2800">
                <a:solidFill>
                  <a:srgbClr val="005141"/>
                </a:solidFill>
              </a:rPr>
              <a:t>Product </a:t>
            </a:r>
            <a:r>
              <a:rPr lang="en-US" sz="2800">
                <a:solidFill>
                  <a:srgbClr val="005141"/>
                </a:solidFill>
              </a:rPr>
              <a:t>như ví dụ trên</a:t>
            </a:r>
            <a:endParaRPr sz="2800">
              <a:solidFill>
                <a:srgbClr val="005141"/>
              </a:solidFill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Char char="▪"/>
            </a:pPr>
            <a:r>
              <a:rPr lang="en-US" sz="2800">
                <a:solidFill>
                  <a:srgbClr val="005141"/>
                </a:solidFill>
              </a:rPr>
              <a:t>Tạo object từ class trên và bổ sung các thông tin cho object đã tạo.</a:t>
            </a:r>
            <a:endParaRPr sz="2800">
              <a:solidFill>
                <a:srgbClr val="005141"/>
              </a:solidFill>
            </a:endParaRPr>
          </a:p>
          <a:p>
            <a:pPr indent="-406400" lvl="0" marL="457200" marR="0" rtl="0" algn="just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FF6400"/>
              </a:buClr>
              <a:buSzPts val="2800"/>
              <a:buChar char="▪"/>
            </a:pPr>
            <a:r>
              <a:rPr lang="en-US" sz="2800">
                <a:solidFill>
                  <a:srgbClr val="005141"/>
                </a:solidFill>
              </a:rPr>
              <a:t>Viết hàm render() để hiển thị mảng các Product ra giao diện HTML đơn giản.</a:t>
            </a:r>
            <a:endParaRPr sz="2800">
              <a:solidFill>
                <a:srgbClr val="005141"/>
              </a:solidFill>
            </a:endParaRPr>
          </a:p>
        </p:txBody>
      </p:sp>
    </p:spTree>
  </p:cSld>
  <p:clrMapOvr>
    <a:masterClrMapping/>
  </p:clrMapOvr>
</p:sld>
</file>

<file path=ppt/theme/theme1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ppt/theme/theme2.xml><?xml version="1.0" encoding="utf-8"?>
<a:theme xmlns:a="http://schemas.openxmlformats.org/drawingml/2006/main" xmlns:r="http://schemas.openxmlformats.org/officeDocument/2006/relationships" name="1_Custom Design">
  <a:themeElements>
    <a:clrScheme name="1_Custom Design">
      <a:dk1>
        <a:srgbClr val="000000"/>
      </a:dk1>
      <a:lt1>
        <a:srgbClr val="FFFFFF"/>
      </a:lt1>
      <a:dk2>
        <a:srgbClr val="A7A7A7"/>
      </a:dk2>
      <a:lt2>
        <a:srgbClr val="535353"/>
      </a:lt2>
      <a:accent1>
        <a:srgbClr val="0C5AA6"/>
      </a:accent1>
      <a:accent2>
        <a:srgbClr val="FF9700"/>
      </a:accent2>
      <a:accent3>
        <a:srgbClr val="00A383"/>
      </a:accent3>
      <a:accent4>
        <a:srgbClr val="B0B12B"/>
      </a:accent4>
      <a:accent5>
        <a:srgbClr val="B22D2B"/>
      </a:accent5>
      <a:accent6>
        <a:srgbClr val="BDAEF2"/>
      </a:accent6>
      <a:hlink>
        <a:srgbClr val="0000FF"/>
      </a:hlink>
      <a:folHlink>
        <a:srgbClr val="FF00FF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</a:theme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terms:created xsi:type="dcterms:W3CDTF">2025-08-06T12:51:17Z</dcterms:creat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KSOProductBuildVer">
    <vt:lpwstr>1033-4.4.2.7669</vt:lpwstr>
  </property>
</Properties>
</file>